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305" r:id="rId7"/>
    <p:sldId id="338" r:id="rId8"/>
    <p:sldId id="343" r:id="rId9"/>
    <p:sldId id="339" r:id="rId10"/>
    <p:sldId id="349" r:id="rId11"/>
    <p:sldId id="345" r:id="rId12"/>
    <p:sldId id="347" r:id="rId13"/>
    <p:sldId id="348" r:id="rId14"/>
    <p:sldId id="344" r:id="rId15"/>
    <p:sldId id="335" r:id="rId16"/>
    <p:sldId id="340" r:id="rId17"/>
    <p:sldId id="350" r:id="rId18"/>
    <p:sldId id="274" r:id="rId19"/>
    <p:sldId id="352" r:id="rId20"/>
    <p:sldId id="353" r:id="rId21"/>
    <p:sldId id="354" r:id="rId22"/>
    <p:sldId id="355" r:id="rId23"/>
    <p:sldId id="356" r:id="rId24"/>
    <p:sldId id="357" r:id="rId25"/>
    <p:sldId id="360" r:id="rId26"/>
    <p:sldId id="358" r:id="rId27"/>
    <p:sldId id="351" r:id="rId28"/>
    <p:sldId id="361" r:id="rId29"/>
    <p:sldId id="359" r:id="rId30"/>
    <p:sldId id="362" r:id="rId31"/>
    <p:sldId id="346" r:id="rId32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A5B32-619E-482D-9ED6-394C337E89F9}" v="4" dt="2024-11-16T00:09:22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25" autoAdjust="0"/>
  </p:normalViewPr>
  <p:slideViewPr>
    <p:cSldViewPr snapToGrid="0">
      <p:cViewPr varScale="1">
        <p:scale>
          <a:sx n="61" d="100"/>
          <a:sy n="61" d="100"/>
        </p:scale>
        <p:origin x="884" y="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1933B-E54D-4BDE-B6C1-9EA042D5D0FE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B3F0F-61B9-45F7-82F3-AA2902910D0D}">
      <dgm:prSet/>
      <dgm:spPr/>
      <dgm:t>
        <a:bodyPr/>
        <a:lstStyle/>
        <a:p>
          <a:r>
            <a:rPr lang="en-US" dirty="0"/>
            <a:t>1. </a:t>
          </a:r>
          <a:r>
            <a:rPr lang="en-US" dirty="0" err="1"/>
            <a:t>Johdanto</a:t>
          </a:r>
          <a:r>
            <a:rPr lang="en-US" dirty="0"/>
            <a:t> </a:t>
          </a:r>
          <a:r>
            <a:rPr lang="en-US" dirty="0" err="1"/>
            <a:t>Sandraan</a:t>
          </a:r>
          <a:r>
            <a:rPr lang="en-US" dirty="0"/>
            <a:t> ja </a:t>
          </a:r>
          <a:r>
            <a:rPr lang="en-US" dirty="0" err="1"/>
            <a:t>someen</a:t>
          </a:r>
          <a:endParaRPr lang="en-US" dirty="0"/>
        </a:p>
      </dgm:t>
    </dgm:pt>
    <dgm:pt modelId="{B3C65EE0-711C-47B7-981D-D7BE090B9C2C}" type="parTrans" cxnId="{DBEC589C-317A-4D55-8C25-9CB32F20F72F}">
      <dgm:prSet/>
      <dgm:spPr/>
      <dgm:t>
        <a:bodyPr/>
        <a:lstStyle/>
        <a:p>
          <a:endParaRPr lang="en-US"/>
        </a:p>
      </dgm:t>
    </dgm:pt>
    <dgm:pt modelId="{EC29BC68-1F90-48F5-8557-209402EA3EE6}" type="sibTrans" cxnId="{DBEC589C-317A-4D55-8C25-9CB32F20F72F}">
      <dgm:prSet/>
      <dgm:spPr/>
      <dgm:t>
        <a:bodyPr/>
        <a:lstStyle/>
        <a:p>
          <a:endParaRPr lang="en-US"/>
        </a:p>
      </dgm:t>
    </dgm:pt>
    <dgm:pt modelId="{40C34098-61E1-4E81-A2E5-62A67E0269BA}">
      <dgm:prSet/>
      <dgm:spPr/>
      <dgm:t>
        <a:bodyPr/>
        <a:lstStyle/>
        <a:p>
          <a:r>
            <a:rPr lang="fi-FI" dirty="0"/>
            <a:t>3. Taiteilijan some ja sen aloittaminen</a:t>
          </a:r>
          <a:endParaRPr lang="en-US" dirty="0"/>
        </a:p>
      </dgm:t>
    </dgm:pt>
    <dgm:pt modelId="{12B0D54C-A7BA-4D41-81FB-5A89E68ABB76}" type="parTrans" cxnId="{6DEFA9CB-2543-44CF-81BC-42E78CB29561}">
      <dgm:prSet/>
      <dgm:spPr/>
      <dgm:t>
        <a:bodyPr/>
        <a:lstStyle/>
        <a:p>
          <a:endParaRPr lang="en-US"/>
        </a:p>
      </dgm:t>
    </dgm:pt>
    <dgm:pt modelId="{6BF0C01C-804D-491D-8FBC-BACB8A981E36}" type="sibTrans" cxnId="{6DEFA9CB-2543-44CF-81BC-42E78CB29561}">
      <dgm:prSet/>
      <dgm:spPr/>
      <dgm:t>
        <a:bodyPr/>
        <a:lstStyle/>
        <a:p>
          <a:endParaRPr lang="en-US"/>
        </a:p>
      </dgm:t>
    </dgm:pt>
    <dgm:pt modelId="{279B3D3E-67F6-43B7-8587-3DC1D4A857CD}">
      <dgm:prSet/>
      <dgm:spPr/>
      <dgm:t>
        <a:bodyPr/>
        <a:lstStyle/>
        <a:p>
          <a:r>
            <a:rPr lang="fi-FI" dirty="0"/>
            <a:t>2. Vähemmistöbrändin rakentaminen</a:t>
          </a:r>
          <a:endParaRPr lang="en-US" dirty="0"/>
        </a:p>
      </dgm:t>
    </dgm:pt>
    <dgm:pt modelId="{C33F3226-A15A-4EBF-80A9-DBC53D846934}" type="parTrans" cxnId="{BBA522B0-E22F-41D0-9726-215307FFA219}">
      <dgm:prSet/>
      <dgm:spPr/>
      <dgm:t>
        <a:bodyPr/>
        <a:lstStyle/>
        <a:p>
          <a:endParaRPr lang="en-US"/>
        </a:p>
      </dgm:t>
    </dgm:pt>
    <dgm:pt modelId="{AFF15390-2A0F-44B3-8798-ED045045257E}" type="sibTrans" cxnId="{BBA522B0-E22F-41D0-9726-215307FFA219}">
      <dgm:prSet/>
      <dgm:spPr/>
      <dgm:t>
        <a:bodyPr/>
        <a:lstStyle/>
        <a:p>
          <a:endParaRPr lang="en-US"/>
        </a:p>
      </dgm:t>
    </dgm:pt>
    <dgm:pt modelId="{BE70F2C7-3FA4-4425-A4E4-0D5CDBC2EE84}">
      <dgm:prSet/>
      <dgm:spPr/>
      <dgm:t>
        <a:bodyPr/>
        <a:lstStyle/>
        <a:p>
          <a:r>
            <a:rPr lang="fi-FI" dirty="0"/>
            <a:t>4. Vähemmistöbrändin kaupallistaminen</a:t>
          </a:r>
          <a:endParaRPr lang="en-US" dirty="0"/>
        </a:p>
      </dgm:t>
    </dgm:pt>
    <dgm:pt modelId="{042CF7A3-EEC6-4BEB-8BA5-91C67D38B639}" type="parTrans" cxnId="{C676FA51-5D87-4056-AFAE-FC150545D485}">
      <dgm:prSet/>
      <dgm:spPr/>
      <dgm:t>
        <a:bodyPr/>
        <a:lstStyle/>
        <a:p>
          <a:endParaRPr lang="en-US"/>
        </a:p>
      </dgm:t>
    </dgm:pt>
    <dgm:pt modelId="{CE418514-50E3-452B-8E8F-E52946A3AF40}" type="sibTrans" cxnId="{C676FA51-5D87-4056-AFAE-FC150545D485}">
      <dgm:prSet/>
      <dgm:spPr/>
      <dgm:t>
        <a:bodyPr/>
        <a:lstStyle/>
        <a:p>
          <a:endParaRPr lang="en-US"/>
        </a:p>
      </dgm:t>
    </dgm:pt>
    <dgm:pt modelId="{E27D6007-AD59-42A0-AC02-717411FC9751}">
      <dgm:prSet/>
      <dgm:spPr/>
      <dgm:t>
        <a:bodyPr/>
        <a:lstStyle/>
        <a:p>
          <a:r>
            <a:rPr lang="fi-FI" dirty="0"/>
            <a:t>WORKSHOP</a:t>
          </a:r>
          <a:endParaRPr lang="en-US" dirty="0"/>
        </a:p>
      </dgm:t>
    </dgm:pt>
    <dgm:pt modelId="{0351D02C-A87B-4265-8E53-E892FAE71005}" type="parTrans" cxnId="{03B2B5EF-8DFF-405C-97BC-3C27B9494579}">
      <dgm:prSet/>
      <dgm:spPr/>
      <dgm:t>
        <a:bodyPr/>
        <a:lstStyle/>
        <a:p>
          <a:endParaRPr lang="en-US"/>
        </a:p>
      </dgm:t>
    </dgm:pt>
    <dgm:pt modelId="{BAF13592-CD6D-4E83-A5C4-2A225C520C4C}" type="sibTrans" cxnId="{03B2B5EF-8DFF-405C-97BC-3C27B9494579}">
      <dgm:prSet/>
      <dgm:spPr/>
      <dgm:t>
        <a:bodyPr/>
        <a:lstStyle/>
        <a:p>
          <a:endParaRPr lang="en-US"/>
        </a:p>
      </dgm:t>
    </dgm:pt>
    <dgm:pt modelId="{CADCEDC7-7628-43FD-85F6-7B1181B8CD49}">
      <dgm:prSet/>
      <dgm:spPr/>
      <dgm:t>
        <a:bodyPr/>
        <a:lstStyle/>
        <a:p>
          <a:r>
            <a:rPr lang="fi-FI" dirty="0"/>
            <a:t>+ kysymykset ja tehtävät</a:t>
          </a:r>
          <a:endParaRPr lang="en-US" dirty="0"/>
        </a:p>
      </dgm:t>
    </dgm:pt>
    <dgm:pt modelId="{9EA4FBB5-2B7E-4B12-B59B-6FD24C233121}" type="parTrans" cxnId="{766A1AC5-6164-44AB-B666-A5E45ABD8097}">
      <dgm:prSet/>
      <dgm:spPr/>
      <dgm:t>
        <a:bodyPr/>
        <a:lstStyle/>
        <a:p>
          <a:endParaRPr lang="en-US"/>
        </a:p>
      </dgm:t>
    </dgm:pt>
    <dgm:pt modelId="{7D108D06-221E-4EC9-9ABF-F1C28675BF19}" type="sibTrans" cxnId="{766A1AC5-6164-44AB-B666-A5E45ABD8097}">
      <dgm:prSet/>
      <dgm:spPr/>
      <dgm:t>
        <a:bodyPr/>
        <a:lstStyle/>
        <a:p>
          <a:endParaRPr lang="en-US"/>
        </a:p>
      </dgm:t>
    </dgm:pt>
    <dgm:pt modelId="{1BB292FF-28DF-439A-BF47-D33F8B42E875}" type="pres">
      <dgm:prSet presAssocID="{FD21933B-E54D-4BDE-B6C1-9EA042D5D0FE}" presName="linear" presStyleCnt="0">
        <dgm:presLayoutVars>
          <dgm:animLvl val="lvl"/>
          <dgm:resizeHandles val="exact"/>
        </dgm:presLayoutVars>
      </dgm:prSet>
      <dgm:spPr/>
    </dgm:pt>
    <dgm:pt modelId="{B9EAAA4E-F58E-48CC-933D-DC3021752265}" type="pres">
      <dgm:prSet presAssocID="{652B3F0F-61B9-45F7-82F3-AA2902910D0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717CEE7-51AF-47AB-837C-2E1DBCF0ADF5}" type="pres">
      <dgm:prSet presAssocID="{EC29BC68-1F90-48F5-8557-209402EA3EE6}" presName="spacer" presStyleCnt="0"/>
      <dgm:spPr/>
    </dgm:pt>
    <dgm:pt modelId="{21A6E8D1-DF05-46C0-87C1-52BFA1F6A52A}" type="pres">
      <dgm:prSet presAssocID="{40C34098-61E1-4E81-A2E5-62A67E0269BA}" presName="parentText" presStyleLbl="node1" presStyleIdx="1" presStyleCnt="6" custLinFactY="99978" custLinFactNeighborX="-26" custLinFactNeighborY="100000">
        <dgm:presLayoutVars>
          <dgm:chMax val="0"/>
          <dgm:bulletEnabled val="1"/>
        </dgm:presLayoutVars>
      </dgm:prSet>
      <dgm:spPr/>
    </dgm:pt>
    <dgm:pt modelId="{31852782-D906-40E4-A015-450FDD5AE3A5}" type="pres">
      <dgm:prSet presAssocID="{6BF0C01C-804D-491D-8FBC-BACB8A981E36}" presName="spacer" presStyleCnt="0"/>
      <dgm:spPr/>
    </dgm:pt>
    <dgm:pt modelId="{34EB482F-3C66-412B-896C-D585C71BA9E0}" type="pres">
      <dgm:prSet presAssocID="{279B3D3E-67F6-43B7-8587-3DC1D4A857CD}" presName="parentText" presStyleLbl="node1" presStyleIdx="2" presStyleCnt="6" custLinFactY="-100000" custLinFactNeighborX="-26" custLinFactNeighborY="-126849">
        <dgm:presLayoutVars>
          <dgm:chMax val="0"/>
          <dgm:bulletEnabled val="1"/>
        </dgm:presLayoutVars>
      </dgm:prSet>
      <dgm:spPr/>
    </dgm:pt>
    <dgm:pt modelId="{771BB08E-BE6C-4F14-ABA2-E839A8466EAD}" type="pres">
      <dgm:prSet presAssocID="{AFF15390-2A0F-44B3-8798-ED045045257E}" presName="spacer" presStyleCnt="0"/>
      <dgm:spPr/>
    </dgm:pt>
    <dgm:pt modelId="{0A8C91CC-8F07-440D-8AC4-4C589B946A40}" type="pres">
      <dgm:prSet presAssocID="{BE70F2C7-3FA4-4425-A4E4-0D5CDBC2EE8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5E32512-1CB9-44E4-AAE9-CBCF14F40E9A}" type="pres">
      <dgm:prSet presAssocID="{CE418514-50E3-452B-8E8F-E52946A3AF40}" presName="spacer" presStyleCnt="0"/>
      <dgm:spPr/>
    </dgm:pt>
    <dgm:pt modelId="{A3FFC30B-AA2B-477F-A35F-8285DD6351F3}" type="pres">
      <dgm:prSet presAssocID="{E27D6007-AD59-42A0-AC02-717411FC975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C6C84C6-E026-4791-B01F-D9DD93C0ABCA}" type="pres">
      <dgm:prSet presAssocID="{BAF13592-CD6D-4E83-A5C4-2A225C520C4C}" presName="spacer" presStyleCnt="0"/>
      <dgm:spPr/>
    </dgm:pt>
    <dgm:pt modelId="{A417D78B-B74F-4848-B848-45AD222E48F8}" type="pres">
      <dgm:prSet presAssocID="{CADCEDC7-7628-43FD-85F6-7B1181B8CD4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88DD634-96AA-4FF5-8DC3-742D1A5ED9BE}" type="presOf" srcId="{40C34098-61E1-4E81-A2E5-62A67E0269BA}" destId="{21A6E8D1-DF05-46C0-87C1-52BFA1F6A52A}" srcOrd="0" destOrd="0" presId="urn:microsoft.com/office/officeart/2005/8/layout/vList2"/>
    <dgm:cxn modelId="{7D116C69-DEF7-486D-A1FC-54E37B56FBD2}" type="presOf" srcId="{E27D6007-AD59-42A0-AC02-717411FC9751}" destId="{A3FFC30B-AA2B-477F-A35F-8285DD6351F3}" srcOrd="0" destOrd="0" presId="urn:microsoft.com/office/officeart/2005/8/layout/vList2"/>
    <dgm:cxn modelId="{C676FA51-5D87-4056-AFAE-FC150545D485}" srcId="{FD21933B-E54D-4BDE-B6C1-9EA042D5D0FE}" destId="{BE70F2C7-3FA4-4425-A4E4-0D5CDBC2EE84}" srcOrd="3" destOrd="0" parTransId="{042CF7A3-EEC6-4BEB-8BA5-91C67D38B639}" sibTransId="{CE418514-50E3-452B-8E8F-E52946A3AF40}"/>
    <dgm:cxn modelId="{958C9055-7D6C-4A6C-8A86-2F0F9759902B}" type="presOf" srcId="{652B3F0F-61B9-45F7-82F3-AA2902910D0D}" destId="{B9EAAA4E-F58E-48CC-933D-DC3021752265}" srcOrd="0" destOrd="0" presId="urn:microsoft.com/office/officeart/2005/8/layout/vList2"/>
    <dgm:cxn modelId="{DBEC589C-317A-4D55-8C25-9CB32F20F72F}" srcId="{FD21933B-E54D-4BDE-B6C1-9EA042D5D0FE}" destId="{652B3F0F-61B9-45F7-82F3-AA2902910D0D}" srcOrd="0" destOrd="0" parTransId="{B3C65EE0-711C-47B7-981D-D7BE090B9C2C}" sibTransId="{EC29BC68-1F90-48F5-8557-209402EA3EE6}"/>
    <dgm:cxn modelId="{BBA522B0-E22F-41D0-9726-215307FFA219}" srcId="{FD21933B-E54D-4BDE-B6C1-9EA042D5D0FE}" destId="{279B3D3E-67F6-43B7-8587-3DC1D4A857CD}" srcOrd="2" destOrd="0" parTransId="{C33F3226-A15A-4EBF-80A9-DBC53D846934}" sibTransId="{AFF15390-2A0F-44B3-8798-ED045045257E}"/>
    <dgm:cxn modelId="{5C5CFFB9-FF1B-4DD1-AE4B-C6A484E51C46}" type="presOf" srcId="{279B3D3E-67F6-43B7-8587-3DC1D4A857CD}" destId="{34EB482F-3C66-412B-896C-D585C71BA9E0}" srcOrd="0" destOrd="0" presId="urn:microsoft.com/office/officeart/2005/8/layout/vList2"/>
    <dgm:cxn modelId="{766A1AC5-6164-44AB-B666-A5E45ABD8097}" srcId="{FD21933B-E54D-4BDE-B6C1-9EA042D5D0FE}" destId="{CADCEDC7-7628-43FD-85F6-7B1181B8CD49}" srcOrd="5" destOrd="0" parTransId="{9EA4FBB5-2B7E-4B12-B59B-6FD24C233121}" sibTransId="{7D108D06-221E-4EC9-9ABF-F1C28675BF19}"/>
    <dgm:cxn modelId="{4A8132CA-669E-4330-8768-FD182F13FBF3}" type="presOf" srcId="{FD21933B-E54D-4BDE-B6C1-9EA042D5D0FE}" destId="{1BB292FF-28DF-439A-BF47-D33F8B42E875}" srcOrd="0" destOrd="0" presId="urn:microsoft.com/office/officeart/2005/8/layout/vList2"/>
    <dgm:cxn modelId="{6DEFA9CB-2543-44CF-81BC-42E78CB29561}" srcId="{FD21933B-E54D-4BDE-B6C1-9EA042D5D0FE}" destId="{40C34098-61E1-4E81-A2E5-62A67E0269BA}" srcOrd="1" destOrd="0" parTransId="{12B0D54C-A7BA-4D41-81FB-5A89E68ABB76}" sibTransId="{6BF0C01C-804D-491D-8FBC-BACB8A981E36}"/>
    <dgm:cxn modelId="{F196CFD5-5A72-4659-A77C-9CF2AA559D16}" type="presOf" srcId="{BE70F2C7-3FA4-4425-A4E4-0D5CDBC2EE84}" destId="{0A8C91CC-8F07-440D-8AC4-4C589B946A40}" srcOrd="0" destOrd="0" presId="urn:microsoft.com/office/officeart/2005/8/layout/vList2"/>
    <dgm:cxn modelId="{1BB3FAE7-A57C-4811-8F29-52CD15E4B998}" type="presOf" srcId="{CADCEDC7-7628-43FD-85F6-7B1181B8CD49}" destId="{A417D78B-B74F-4848-B848-45AD222E48F8}" srcOrd="0" destOrd="0" presId="urn:microsoft.com/office/officeart/2005/8/layout/vList2"/>
    <dgm:cxn modelId="{03B2B5EF-8DFF-405C-97BC-3C27B9494579}" srcId="{FD21933B-E54D-4BDE-B6C1-9EA042D5D0FE}" destId="{E27D6007-AD59-42A0-AC02-717411FC9751}" srcOrd="4" destOrd="0" parTransId="{0351D02C-A87B-4265-8E53-E892FAE71005}" sibTransId="{BAF13592-CD6D-4E83-A5C4-2A225C520C4C}"/>
    <dgm:cxn modelId="{1F99E9A4-4BB6-488D-89A1-CFCA035F0D2D}" type="presParOf" srcId="{1BB292FF-28DF-439A-BF47-D33F8B42E875}" destId="{B9EAAA4E-F58E-48CC-933D-DC3021752265}" srcOrd="0" destOrd="0" presId="urn:microsoft.com/office/officeart/2005/8/layout/vList2"/>
    <dgm:cxn modelId="{4DB1B1A5-C461-416C-A5DA-6421237F08E9}" type="presParOf" srcId="{1BB292FF-28DF-439A-BF47-D33F8B42E875}" destId="{6717CEE7-51AF-47AB-837C-2E1DBCF0ADF5}" srcOrd="1" destOrd="0" presId="urn:microsoft.com/office/officeart/2005/8/layout/vList2"/>
    <dgm:cxn modelId="{C39F814B-8182-4DAB-896D-C3C0173A6DC6}" type="presParOf" srcId="{1BB292FF-28DF-439A-BF47-D33F8B42E875}" destId="{21A6E8D1-DF05-46C0-87C1-52BFA1F6A52A}" srcOrd="2" destOrd="0" presId="urn:microsoft.com/office/officeart/2005/8/layout/vList2"/>
    <dgm:cxn modelId="{4B4F2232-ABB8-4113-90DC-7B95399A4041}" type="presParOf" srcId="{1BB292FF-28DF-439A-BF47-D33F8B42E875}" destId="{31852782-D906-40E4-A015-450FDD5AE3A5}" srcOrd="3" destOrd="0" presId="urn:microsoft.com/office/officeart/2005/8/layout/vList2"/>
    <dgm:cxn modelId="{0F2FAB11-D7DA-417C-82BE-50B75877EB83}" type="presParOf" srcId="{1BB292FF-28DF-439A-BF47-D33F8B42E875}" destId="{34EB482F-3C66-412B-896C-D585C71BA9E0}" srcOrd="4" destOrd="0" presId="urn:microsoft.com/office/officeart/2005/8/layout/vList2"/>
    <dgm:cxn modelId="{76BD7D41-871D-4514-B02F-1006B128BF2E}" type="presParOf" srcId="{1BB292FF-28DF-439A-BF47-D33F8B42E875}" destId="{771BB08E-BE6C-4F14-ABA2-E839A8466EAD}" srcOrd="5" destOrd="0" presId="urn:microsoft.com/office/officeart/2005/8/layout/vList2"/>
    <dgm:cxn modelId="{F875A72B-9AE2-4CD5-8240-1D223E1DCCA2}" type="presParOf" srcId="{1BB292FF-28DF-439A-BF47-D33F8B42E875}" destId="{0A8C91CC-8F07-440D-8AC4-4C589B946A40}" srcOrd="6" destOrd="0" presId="urn:microsoft.com/office/officeart/2005/8/layout/vList2"/>
    <dgm:cxn modelId="{894D0EFC-DCDD-4755-B70F-4A430484419B}" type="presParOf" srcId="{1BB292FF-28DF-439A-BF47-D33F8B42E875}" destId="{45E32512-1CB9-44E4-AAE9-CBCF14F40E9A}" srcOrd="7" destOrd="0" presId="urn:microsoft.com/office/officeart/2005/8/layout/vList2"/>
    <dgm:cxn modelId="{2185F1FD-A4D0-4545-A83F-997E6E21130A}" type="presParOf" srcId="{1BB292FF-28DF-439A-BF47-D33F8B42E875}" destId="{A3FFC30B-AA2B-477F-A35F-8285DD6351F3}" srcOrd="8" destOrd="0" presId="urn:microsoft.com/office/officeart/2005/8/layout/vList2"/>
    <dgm:cxn modelId="{F2744DFA-3794-4622-83DD-48C8415C054C}" type="presParOf" srcId="{1BB292FF-28DF-439A-BF47-D33F8B42E875}" destId="{9C6C84C6-E026-4791-B01F-D9DD93C0ABCA}" srcOrd="9" destOrd="0" presId="urn:microsoft.com/office/officeart/2005/8/layout/vList2"/>
    <dgm:cxn modelId="{1DE14C8B-7006-4FDE-B3DE-A90B4244F0E8}" type="presParOf" srcId="{1BB292FF-28DF-439A-BF47-D33F8B42E875}" destId="{A417D78B-B74F-4848-B848-45AD222E48F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4E1AF-3ED9-4E56-A924-11475F38E59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7654C7-631D-4018-AC37-FFDF52EC5E14}">
      <dgm:prSet/>
      <dgm:spPr/>
      <dgm:t>
        <a:bodyPr/>
        <a:lstStyle/>
        <a:p>
          <a:r>
            <a:rPr lang="fi-FI"/>
            <a:t>Yhteensä yli 35 000 laadukasta seuraajaa </a:t>
          </a:r>
          <a:endParaRPr lang="en-US"/>
        </a:p>
      </dgm:t>
    </dgm:pt>
    <dgm:pt modelId="{2D7048BB-0380-4381-AAD1-3A28C7174696}" type="parTrans" cxnId="{A1D612C6-F944-4AF9-AC75-08A917618D67}">
      <dgm:prSet/>
      <dgm:spPr/>
      <dgm:t>
        <a:bodyPr/>
        <a:lstStyle/>
        <a:p>
          <a:endParaRPr lang="en-US"/>
        </a:p>
      </dgm:t>
    </dgm:pt>
    <dgm:pt modelId="{CA836ABA-780D-4D0D-8E35-1319C442702A}" type="sibTrans" cxnId="{A1D612C6-F944-4AF9-AC75-08A917618D67}">
      <dgm:prSet/>
      <dgm:spPr/>
      <dgm:t>
        <a:bodyPr/>
        <a:lstStyle/>
        <a:p>
          <a:endParaRPr lang="en-US"/>
        </a:p>
      </dgm:t>
    </dgm:pt>
    <dgm:pt modelId="{BAF917C8-B40F-48C2-A0E7-AF8036318FB1}">
      <dgm:prSet/>
      <dgm:spPr/>
      <dgm:t>
        <a:bodyPr/>
        <a:lstStyle/>
        <a:p>
          <a:r>
            <a:rPr lang="fi-FI" dirty="0" err="1"/>
            <a:t>IG:ssä</a:t>
          </a:r>
          <a:r>
            <a:rPr lang="fi-FI" dirty="0"/>
            <a:t> näyttökertoja noin 500 000 - 1 milj. &amp; tavoitettuja tilejä noin 200 000 – 400 000 kuukaudessa</a:t>
          </a:r>
          <a:endParaRPr lang="en-US" dirty="0"/>
        </a:p>
      </dgm:t>
    </dgm:pt>
    <dgm:pt modelId="{E05449C0-252E-4E82-899C-D8CB1B00A538}" type="parTrans" cxnId="{736AB721-5C4D-4F50-BE2B-545D32CC5D96}">
      <dgm:prSet/>
      <dgm:spPr/>
      <dgm:t>
        <a:bodyPr/>
        <a:lstStyle/>
        <a:p>
          <a:endParaRPr lang="en-US"/>
        </a:p>
      </dgm:t>
    </dgm:pt>
    <dgm:pt modelId="{340222A2-2EE8-4312-95D9-E788D205456E}" type="sibTrans" cxnId="{736AB721-5C4D-4F50-BE2B-545D32CC5D96}">
      <dgm:prSet/>
      <dgm:spPr/>
      <dgm:t>
        <a:bodyPr/>
        <a:lstStyle/>
        <a:p>
          <a:endParaRPr lang="en-US"/>
        </a:p>
      </dgm:t>
    </dgm:pt>
    <dgm:pt modelId="{E4C579C2-5757-4987-8C84-A66702AE2CD9}">
      <dgm:prSet/>
      <dgm:spPr/>
      <dgm:t>
        <a:bodyPr/>
        <a:lstStyle/>
        <a:p>
          <a:r>
            <a:rPr lang="fi-FI" dirty="0"/>
            <a:t>Esimerkki yhteistyökumppaneita: </a:t>
          </a:r>
          <a:r>
            <a:rPr lang="fi-FI" dirty="0" err="1"/>
            <a:t>Zalando</a:t>
          </a:r>
          <a:r>
            <a:rPr lang="fi-FI" dirty="0"/>
            <a:t>, Suomen  Olympiakomitea, Dr. </a:t>
          </a:r>
          <a:r>
            <a:rPr lang="fi-FI" dirty="0" err="1"/>
            <a:t>Oetker</a:t>
          </a:r>
          <a:r>
            <a:rPr lang="fi-FI" dirty="0"/>
            <a:t>, Fazer/Oululainen, Scandic </a:t>
          </a:r>
          <a:r>
            <a:rPr lang="fi-FI" dirty="0" err="1"/>
            <a:t>hotels</a:t>
          </a:r>
          <a:r>
            <a:rPr lang="fi-FI" dirty="0"/>
            <a:t>, Finnair, Provinssi, </a:t>
          </a:r>
          <a:r>
            <a:rPr lang="fi-FI" dirty="0" err="1"/>
            <a:t>Tukimet</a:t>
          </a:r>
          <a:endParaRPr lang="en-US" dirty="0"/>
        </a:p>
      </dgm:t>
    </dgm:pt>
    <dgm:pt modelId="{E123CCB4-ECDD-4FEF-AA41-872FEB2661E8}" type="parTrans" cxnId="{1F416605-6563-451A-9899-0216DCA25414}">
      <dgm:prSet/>
      <dgm:spPr/>
      <dgm:t>
        <a:bodyPr/>
        <a:lstStyle/>
        <a:p>
          <a:endParaRPr lang="en-US"/>
        </a:p>
      </dgm:t>
    </dgm:pt>
    <dgm:pt modelId="{A4E842C2-2FF4-4A7D-9232-AEBAC1C278E4}" type="sibTrans" cxnId="{1F416605-6563-451A-9899-0216DCA25414}">
      <dgm:prSet/>
      <dgm:spPr/>
      <dgm:t>
        <a:bodyPr/>
        <a:lstStyle/>
        <a:p>
          <a:endParaRPr lang="en-US"/>
        </a:p>
      </dgm:t>
    </dgm:pt>
    <dgm:pt modelId="{FD2CB182-3830-4FBC-996A-C9FB94E4CEAB}">
      <dgm:prSet/>
      <dgm:spPr/>
      <dgm:t>
        <a:bodyPr/>
        <a:lstStyle/>
        <a:p>
          <a:r>
            <a:rPr lang="fi-FI"/>
            <a:t>Medianäkyvyys: HS, MTV Huomenta Suomi, Iltalehti, Iltasanomat, MeNaiset, YleRadio Suomi, podcastit</a:t>
          </a:r>
          <a:endParaRPr lang="en-US"/>
        </a:p>
      </dgm:t>
    </dgm:pt>
    <dgm:pt modelId="{DDC8A864-676D-4755-A81D-7291FFA5A2C6}" type="parTrans" cxnId="{CDF7533A-9039-4F91-BC40-40FA9226FB77}">
      <dgm:prSet/>
      <dgm:spPr/>
      <dgm:t>
        <a:bodyPr/>
        <a:lstStyle/>
        <a:p>
          <a:endParaRPr lang="en-US"/>
        </a:p>
      </dgm:t>
    </dgm:pt>
    <dgm:pt modelId="{97F3CFA9-22D3-4122-A2A7-33042D714E0C}" type="sibTrans" cxnId="{CDF7533A-9039-4F91-BC40-40FA9226FB77}">
      <dgm:prSet/>
      <dgm:spPr/>
      <dgm:t>
        <a:bodyPr/>
        <a:lstStyle/>
        <a:p>
          <a:endParaRPr lang="en-US"/>
        </a:p>
      </dgm:t>
    </dgm:pt>
    <dgm:pt modelId="{8EDA6907-43E9-4A6D-A6CD-90D8D1E49AAA}" type="pres">
      <dgm:prSet presAssocID="{0F24E1AF-3ED9-4E56-A924-11475F38E59D}" presName="root" presStyleCnt="0">
        <dgm:presLayoutVars>
          <dgm:dir/>
          <dgm:resizeHandles val="exact"/>
        </dgm:presLayoutVars>
      </dgm:prSet>
      <dgm:spPr/>
    </dgm:pt>
    <dgm:pt modelId="{025EB2C5-F6E2-4B6D-A15A-1D03F411FCE3}" type="pres">
      <dgm:prSet presAssocID="{AB7654C7-631D-4018-AC37-FFDF52EC5E14}" presName="compNode" presStyleCnt="0"/>
      <dgm:spPr/>
    </dgm:pt>
    <dgm:pt modelId="{DEEA33A6-FAB5-45C1-968C-4B2A51037D06}" type="pres">
      <dgm:prSet presAssocID="{AB7654C7-631D-4018-AC37-FFDF52EC5E14}" presName="bgRect" presStyleLbl="bgShp" presStyleIdx="0" presStyleCnt="4"/>
      <dgm:spPr/>
    </dgm:pt>
    <dgm:pt modelId="{0277F131-A855-4698-913F-C414308D9E8B}" type="pres">
      <dgm:prSet presAssocID="{AB7654C7-631D-4018-AC37-FFDF52EC5E1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yhmä"/>
        </a:ext>
      </dgm:extLst>
    </dgm:pt>
    <dgm:pt modelId="{EA921B34-209D-498D-A5AA-0FD7AF9E8709}" type="pres">
      <dgm:prSet presAssocID="{AB7654C7-631D-4018-AC37-FFDF52EC5E14}" presName="spaceRect" presStyleCnt="0"/>
      <dgm:spPr/>
    </dgm:pt>
    <dgm:pt modelId="{6C9EB0A7-D3BF-46C2-8AB9-59EFEA3629A6}" type="pres">
      <dgm:prSet presAssocID="{AB7654C7-631D-4018-AC37-FFDF52EC5E14}" presName="parTx" presStyleLbl="revTx" presStyleIdx="0" presStyleCnt="4">
        <dgm:presLayoutVars>
          <dgm:chMax val="0"/>
          <dgm:chPref val="0"/>
        </dgm:presLayoutVars>
      </dgm:prSet>
      <dgm:spPr/>
    </dgm:pt>
    <dgm:pt modelId="{A7502C2B-E01D-43BF-BE4C-3AF44F0D18D4}" type="pres">
      <dgm:prSet presAssocID="{CA836ABA-780D-4D0D-8E35-1319C442702A}" presName="sibTrans" presStyleCnt="0"/>
      <dgm:spPr/>
    </dgm:pt>
    <dgm:pt modelId="{5D428911-AA3B-48D0-BF26-0B2382DA96C6}" type="pres">
      <dgm:prSet presAssocID="{BAF917C8-B40F-48C2-A0E7-AF8036318FB1}" presName="compNode" presStyleCnt="0"/>
      <dgm:spPr/>
    </dgm:pt>
    <dgm:pt modelId="{231D41B4-6431-4FC3-B21A-36B5637EDCCB}" type="pres">
      <dgm:prSet presAssocID="{BAF917C8-B40F-48C2-A0E7-AF8036318FB1}" presName="bgRect" presStyleLbl="bgShp" presStyleIdx="1" presStyleCnt="4"/>
      <dgm:spPr/>
    </dgm:pt>
    <dgm:pt modelId="{0329E0F4-8231-4DA1-928B-4FBAFABC3AC6}" type="pres">
      <dgm:prSet presAssocID="{BAF917C8-B40F-48C2-A0E7-AF8036318FB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Org Chart"/>
        </a:ext>
      </dgm:extLst>
    </dgm:pt>
    <dgm:pt modelId="{AA7FB06D-FD07-4E77-BEE9-391A92097B34}" type="pres">
      <dgm:prSet presAssocID="{BAF917C8-B40F-48C2-A0E7-AF8036318FB1}" presName="spaceRect" presStyleCnt="0"/>
      <dgm:spPr/>
    </dgm:pt>
    <dgm:pt modelId="{09F5BCFD-68EB-4A9E-960F-1CE98CD2CA13}" type="pres">
      <dgm:prSet presAssocID="{BAF917C8-B40F-48C2-A0E7-AF8036318FB1}" presName="parTx" presStyleLbl="revTx" presStyleIdx="1" presStyleCnt="4">
        <dgm:presLayoutVars>
          <dgm:chMax val="0"/>
          <dgm:chPref val="0"/>
        </dgm:presLayoutVars>
      </dgm:prSet>
      <dgm:spPr/>
    </dgm:pt>
    <dgm:pt modelId="{38406F4A-0B68-45B4-ABB2-192172DA574A}" type="pres">
      <dgm:prSet presAssocID="{340222A2-2EE8-4312-95D9-E788D205456E}" presName="sibTrans" presStyleCnt="0"/>
      <dgm:spPr/>
    </dgm:pt>
    <dgm:pt modelId="{88DB80CC-1603-4033-9EF3-BD5D06ADF7C3}" type="pres">
      <dgm:prSet presAssocID="{E4C579C2-5757-4987-8C84-A66702AE2CD9}" presName="compNode" presStyleCnt="0"/>
      <dgm:spPr/>
    </dgm:pt>
    <dgm:pt modelId="{784592EB-CF58-44AA-AE14-BF5A9C2B9C22}" type="pres">
      <dgm:prSet presAssocID="{E4C579C2-5757-4987-8C84-A66702AE2CD9}" presName="bgRect" presStyleLbl="bgShp" presStyleIdx="2" presStyleCnt="4"/>
      <dgm:spPr/>
    </dgm:pt>
    <dgm:pt modelId="{8E12C4A9-CC58-4048-8F56-A6DE142659C3}" type="pres">
      <dgm:prSet presAssocID="{E4C579C2-5757-4987-8C84-A66702AE2CD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3D71D7D9-7BF5-483C-9FBD-12CEB8B2F5E7}" type="pres">
      <dgm:prSet presAssocID="{E4C579C2-5757-4987-8C84-A66702AE2CD9}" presName="spaceRect" presStyleCnt="0"/>
      <dgm:spPr/>
    </dgm:pt>
    <dgm:pt modelId="{3FC6F45C-C6D1-4636-A796-C22FAA985788}" type="pres">
      <dgm:prSet presAssocID="{E4C579C2-5757-4987-8C84-A66702AE2CD9}" presName="parTx" presStyleLbl="revTx" presStyleIdx="2" presStyleCnt="4" custLinFactNeighborX="0">
        <dgm:presLayoutVars>
          <dgm:chMax val="0"/>
          <dgm:chPref val="0"/>
        </dgm:presLayoutVars>
      </dgm:prSet>
      <dgm:spPr/>
    </dgm:pt>
    <dgm:pt modelId="{F1B26C89-AC96-42A8-B0F5-163ACD3A5E36}" type="pres">
      <dgm:prSet presAssocID="{A4E842C2-2FF4-4A7D-9232-AEBAC1C278E4}" presName="sibTrans" presStyleCnt="0"/>
      <dgm:spPr/>
    </dgm:pt>
    <dgm:pt modelId="{9AF536D6-924C-4527-A93D-4F425FF40F33}" type="pres">
      <dgm:prSet presAssocID="{FD2CB182-3830-4FBC-996A-C9FB94E4CEAB}" presName="compNode" presStyleCnt="0"/>
      <dgm:spPr/>
    </dgm:pt>
    <dgm:pt modelId="{F0D05358-378F-4703-A58E-1687DF3474D3}" type="pres">
      <dgm:prSet presAssocID="{FD2CB182-3830-4FBC-996A-C9FB94E4CEAB}" presName="bgRect" presStyleLbl="bgShp" presStyleIdx="3" presStyleCnt="4"/>
      <dgm:spPr/>
    </dgm:pt>
    <dgm:pt modelId="{7FD4B891-B8CA-4BAF-B75C-267EF0946D84}" type="pres">
      <dgm:prSet presAssocID="{FD2CB182-3830-4FBC-996A-C9FB94E4CE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J"/>
        </a:ext>
      </dgm:extLst>
    </dgm:pt>
    <dgm:pt modelId="{859FC203-C507-4F75-B032-5710823BE7B8}" type="pres">
      <dgm:prSet presAssocID="{FD2CB182-3830-4FBC-996A-C9FB94E4CEAB}" presName="spaceRect" presStyleCnt="0"/>
      <dgm:spPr/>
    </dgm:pt>
    <dgm:pt modelId="{11CA6444-67CB-4784-A43C-22DA1F72C268}" type="pres">
      <dgm:prSet presAssocID="{FD2CB182-3830-4FBC-996A-C9FB94E4CEA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F416605-6563-451A-9899-0216DCA25414}" srcId="{0F24E1AF-3ED9-4E56-A924-11475F38E59D}" destId="{E4C579C2-5757-4987-8C84-A66702AE2CD9}" srcOrd="2" destOrd="0" parTransId="{E123CCB4-ECDD-4FEF-AA41-872FEB2661E8}" sibTransId="{A4E842C2-2FF4-4A7D-9232-AEBAC1C278E4}"/>
    <dgm:cxn modelId="{704C640D-CF76-409F-8BF8-EB5AFB55A251}" type="presOf" srcId="{0F24E1AF-3ED9-4E56-A924-11475F38E59D}" destId="{8EDA6907-43E9-4A6D-A6CD-90D8D1E49AAA}" srcOrd="0" destOrd="0" presId="urn:microsoft.com/office/officeart/2018/2/layout/IconVerticalSolidList"/>
    <dgm:cxn modelId="{736AB721-5C4D-4F50-BE2B-545D32CC5D96}" srcId="{0F24E1AF-3ED9-4E56-A924-11475F38E59D}" destId="{BAF917C8-B40F-48C2-A0E7-AF8036318FB1}" srcOrd="1" destOrd="0" parTransId="{E05449C0-252E-4E82-899C-D8CB1B00A538}" sibTransId="{340222A2-2EE8-4312-95D9-E788D205456E}"/>
    <dgm:cxn modelId="{CDF7533A-9039-4F91-BC40-40FA9226FB77}" srcId="{0F24E1AF-3ED9-4E56-A924-11475F38E59D}" destId="{FD2CB182-3830-4FBC-996A-C9FB94E4CEAB}" srcOrd="3" destOrd="0" parTransId="{DDC8A864-676D-4755-A81D-7291FFA5A2C6}" sibTransId="{97F3CFA9-22D3-4122-A2A7-33042D714E0C}"/>
    <dgm:cxn modelId="{C592A066-65D3-40AB-A60D-86CC64BDC527}" type="presOf" srcId="{E4C579C2-5757-4987-8C84-A66702AE2CD9}" destId="{3FC6F45C-C6D1-4636-A796-C22FAA985788}" srcOrd="0" destOrd="0" presId="urn:microsoft.com/office/officeart/2018/2/layout/IconVerticalSolidList"/>
    <dgm:cxn modelId="{30181550-6ACB-42EE-9417-CF5C096F76A9}" type="presOf" srcId="{BAF917C8-B40F-48C2-A0E7-AF8036318FB1}" destId="{09F5BCFD-68EB-4A9E-960F-1CE98CD2CA13}" srcOrd="0" destOrd="0" presId="urn:microsoft.com/office/officeart/2018/2/layout/IconVerticalSolidList"/>
    <dgm:cxn modelId="{613CE7B4-0FDB-444B-B4E7-3F7AC6A07371}" type="presOf" srcId="{FD2CB182-3830-4FBC-996A-C9FB94E4CEAB}" destId="{11CA6444-67CB-4784-A43C-22DA1F72C268}" srcOrd="0" destOrd="0" presId="urn:microsoft.com/office/officeart/2018/2/layout/IconVerticalSolidList"/>
    <dgm:cxn modelId="{A1D612C6-F944-4AF9-AC75-08A917618D67}" srcId="{0F24E1AF-3ED9-4E56-A924-11475F38E59D}" destId="{AB7654C7-631D-4018-AC37-FFDF52EC5E14}" srcOrd="0" destOrd="0" parTransId="{2D7048BB-0380-4381-AAD1-3A28C7174696}" sibTransId="{CA836ABA-780D-4D0D-8E35-1319C442702A}"/>
    <dgm:cxn modelId="{CDA63CEE-28FD-49DD-8578-7081E9B132A9}" type="presOf" srcId="{AB7654C7-631D-4018-AC37-FFDF52EC5E14}" destId="{6C9EB0A7-D3BF-46C2-8AB9-59EFEA3629A6}" srcOrd="0" destOrd="0" presId="urn:microsoft.com/office/officeart/2018/2/layout/IconVerticalSolidList"/>
    <dgm:cxn modelId="{3F7EF9A0-3706-4BA2-BCCC-FB4538F99DCC}" type="presParOf" srcId="{8EDA6907-43E9-4A6D-A6CD-90D8D1E49AAA}" destId="{025EB2C5-F6E2-4B6D-A15A-1D03F411FCE3}" srcOrd="0" destOrd="0" presId="urn:microsoft.com/office/officeart/2018/2/layout/IconVerticalSolidList"/>
    <dgm:cxn modelId="{A225E99F-3107-4CDF-B076-E772BB97C752}" type="presParOf" srcId="{025EB2C5-F6E2-4B6D-A15A-1D03F411FCE3}" destId="{DEEA33A6-FAB5-45C1-968C-4B2A51037D06}" srcOrd="0" destOrd="0" presId="urn:microsoft.com/office/officeart/2018/2/layout/IconVerticalSolidList"/>
    <dgm:cxn modelId="{3E7CABF0-EEB4-4604-9B21-1FC55935237F}" type="presParOf" srcId="{025EB2C5-F6E2-4B6D-A15A-1D03F411FCE3}" destId="{0277F131-A855-4698-913F-C414308D9E8B}" srcOrd="1" destOrd="0" presId="urn:microsoft.com/office/officeart/2018/2/layout/IconVerticalSolidList"/>
    <dgm:cxn modelId="{844B23DC-7DEF-4C56-A8A4-9062C9333D79}" type="presParOf" srcId="{025EB2C5-F6E2-4B6D-A15A-1D03F411FCE3}" destId="{EA921B34-209D-498D-A5AA-0FD7AF9E8709}" srcOrd="2" destOrd="0" presId="urn:microsoft.com/office/officeart/2018/2/layout/IconVerticalSolidList"/>
    <dgm:cxn modelId="{4F2BBDC1-B624-4452-A32D-9133D9CCF912}" type="presParOf" srcId="{025EB2C5-F6E2-4B6D-A15A-1D03F411FCE3}" destId="{6C9EB0A7-D3BF-46C2-8AB9-59EFEA3629A6}" srcOrd="3" destOrd="0" presId="urn:microsoft.com/office/officeart/2018/2/layout/IconVerticalSolidList"/>
    <dgm:cxn modelId="{36EAC392-410E-4963-AF65-6F4C42D2B3B6}" type="presParOf" srcId="{8EDA6907-43E9-4A6D-A6CD-90D8D1E49AAA}" destId="{A7502C2B-E01D-43BF-BE4C-3AF44F0D18D4}" srcOrd="1" destOrd="0" presId="urn:microsoft.com/office/officeart/2018/2/layout/IconVerticalSolidList"/>
    <dgm:cxn modelId="{3466F2D5-A3D3-4E77-BC07-0DDCD31CBA34}" type="presParOf" srcId="{8EDA6907-43E9-4A6D-A6CD-90D8D1E49AAA}" destId="{5D428911-AA3B-48D0-BF26-0B2382DA96C6}" srcOrd="2" destOrd="0" presId="urn:microsoft.com/office/officeart/2018/2/layout/IconVerticalSolidList"/>
    <dgm:cxn modelId="{AC579F3D-B1C9-40B7-9E7E-ACE932A3587C}" type="presParOf" srcId="{5D428911-AA3B-48D0-BF26-0B2382DA96C6}" destId="{231D41B4-6431-4FC3-B21A-36B5637EDCCB}" srcOrd="0" destOrd="0" presId="urn:microsoft.com/office/officeart/2018/2/layout/IconVerticalSolidList"/>
    <dgm:cxn modelId="{996579C0-9115-4ED6-9A8E-606C066D203C}" type="presParOf" srcId="{5D428911-AA3B-48D0-BF26-0B2382DA96C6}" destId="{0329E0F4-8231-4DA1-928B-4FBAFABC3AC6}" srcOrd="1" destOrd="0" presId="urn:microsoft.com/office/officeart/2018/2/layout/IconVerticalSolidList"/>
    <dgm:cxn modelId="{957DDCA7-7F12-4DDA-951A-88E6EC252D6A}" type="presParOf" srcId="{5D428911-AA3B-48D0-BF26-0B2382DA96C6}" destId="{AA7FB06D-FD07-4E77-BEE9-391A92097B34}" srcOrd="2" destOrd="0" presId="urn:microsoft.com/office/officeart/2018/2/layout/IconVerticalSolidList"/>
    <dgm:cxn modelId="{7CFEFD77-52F1-48F5-9F7B-0325A2B347F0}" type="presParOf" srcId="{5D428911-AA3B-48D0-BF26-0B2382DA96C6}" destId="{09F5BCFD-68EB-4A9E-960F-1CE98CD2CA13}" srcOrd="3" destOrd="0" presId="urn:microsoft.com/office/officeart/2018/2/layout/IconVerticalSolidList"/>
    <dgm:cxn modelId="{2807DE2C-E566-4963-BB6E-7C8C518FAAD2}" type="presParOf" srcId="{8EDA6907-43E9-4A6D-A6CD-90D8D1E49AAA}" destId="{38406F4A-0B68-45B4-ABB2-192172DA574A}" srcOrd="3" destOrd="0" presId="urn:microsoft.com/office/officeart/2018/2/layout/IconVerticalSolidList"/>
    <dgm:cxn modelId="{071ACBC9-3450-42CB-A719-22FAF82E0866}" type="presParOf" srcId="{8EDA6907-43E9-4A6D-A6CD-90D8D1E49AAA}" destId="{88DB80CC-1603-4033-9EF3-BD5D06ADF7C3}" srcOrd="4" destOrd="0" presId="urn:microsoft.com/office/officeart/2018/2/layout/IconVerticalSolidList"/>
    <dgm:cxn modelId="{59B614B9-6BE5-45F8-8903-A3E126E1BC5A}" type="presParOf" srcId="{88DB80CC-1603-4033-9EF3-BD5D06ADF7C3}" destId="{784592EB-CF58-44AA-AE14-BF5A9C2B9C22}" srcOrd="0" destOrd="0" presId="urn:microsoft.com/office/officeart/2018/2/layout/IconVerticalSolidList"/>
    <dgm:cxn modelId="{BC2748A8-B4E7-4402-9077-24B13FFDF72B}" type="presParOf" srcId="{88DB80CC-1603-4033-9EF3-BD5D06ADF7C3}" destId="{8E12C4A9-CC58-4048-8F56-A6DE142659C3}" srcOrd="1" destOrd="0" presId="urn:microsoft.com/office/officeart/2018/2/layout/IconVerticalSolidList"/>
    <dgm:cxn modelId="{2D268401-96A8-4081-A11A-C7F4E6424D25}" type="presParOf" srcId="{88DB80CC-1603-4033-9EF3-BD5D06ADF7C3}" destId="{3D71D7D9-7BF5-483C-9FBD-12CEB8B2F5E7}" srcOrd="2" destOrd="0" presId="urn:microsoft.com/office/officeart/2018/2/layout/IconVerticalSolidList"/>
    <dgm:cxn modelId="{2D9A843B-5388-4F6C-9373-375BA5D21D72}" type="presParOf" srcId="{88DB80CC-1603-4033-9EF3-BD5D06ADF7C3}" destId="{3FC6F45C-C6D1-4636-A796-C22FAA985788}" srcOrd="3" destOrd="0" presId="urn:microsoft.com/office/officeart/2018/2/layout/IconVerticalSolidList"/>
    <dgm:cxn modelId="{99727C21-8534-463F-A52A-5DE19F066110}" type="presParOf" srcId="{8EDA6907-43E9-4A6D-A6CD-90D8D1E49AAA}" destId="{F1B26C89-AC96-42A8-B0F5-163ACD3A5E36}" srcOrd="5" destOrd="0" presId="urn:microsoft.com/office/officeart/2018/2/layout/IconVerticalSolidList"/>
    <dgm:cxn modelId="{AEB31A74-8D61-41E4-B15B-A610ED9D86E3}" type="presParOf" srcId="{8EDA6907-43E9-4A6D-A6CD-90D8D1E49AAA}" destId="{9AF536D6-924C-4527-A93D-4F425FF40F33}" srcOrd="6" destOrd="0" presId="urn:microsoft.com/office/officeart/2018/2/layout/IconVerticalSolidList"/>
    <dgm:cxn modelId="{76926BEE-4636-4BFA-9385-3FB1193396C7}" type="presParOf" srcId="{9AF536D6-924C-4527-A93D-4F425FF40F33}" destId="{F0D05358-378F-4703-A58E-1687DF3474D3}" srcOrd="0" destOrd="0" presId="urn:microsoft.com/office/officeart/2018/2/layout/IconVerticalSolidList"/>
    <dgm:cxn modelId="{17762718-4BF5-4CEC-9213-BD632D596831}" type="presParOf" srcId="{9AF536D6-924C-4527-A93D-4F425FF40F33}" destId="{7FD4B891-B8CA-4BAF-B75C-267EF0946D84}" srcOrd="1" destOrd="0" presId="urn:microsoft.com/office/officeart/2018/2/layout/IconVerticalSolidList"/>
    <dgm:cxn modelId="{B887D7EF-4E19-485E-AFE5-FC394D11C640}" type="presParOf" srcId="{9AF536D6-924C-4527-A93D-4F425FF40F33}" destId="{859FC203-C507-4F75-B032-5710823BE7B8}" srcOrd="2" destOrd="0" presId="urn:microsoft.com/office/officeart/2018/2/layout/IconVerticalSolidList"/>
    <dgm:cxn modelId="{779A2C4B-0F48-4F86-B4B7-44A04508E8F0}" type="presParOf" srcId="{9AF536D6-924C-4527-A93D-4F425FF40F33}" destId="{11CA6444-67CB-4784-A43C-22DA1F72C2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AAA4E-F58E-48CC-933D-DC3021752265}">
      <dsp:nvSpPr>
        <dsp:cNvPr id="0" name=""/>
        <dsp:cNvSpPr/>
      </dsp:nvSpPr>
      <dsp:spPr>
        <a:xfrm>
          <a:off x="0" y="608750"/>
          <a:ext cx="6172199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1. </a:t>
          </a:r>
          <a:r>
            <a:rPr lang="en-US" sz="2500" kern="1200" dirty="0" err="1"/>
            <a:t>Johdanto</a:t>
          </a:r>
          <a:r>
            <a:rPr lang="en-US" sz="2500" kern="1200" dirty="0"/>
            <a:t> </a:t>
          </a:r>
          <a:r>
            <a:rPr lang="en-US" sz="2500" kern="1200" dirty="0" err="1"/>
            <a:t>Sandraan</a:t>
          </a:r>
          <a:r>
            <a:rPr lang="en-US" sz="2500" kern="1200" dirty="0"/>
            <a:t> ja </a:t>
          </a:r>
          <a:r>
            <a:rPr lang="en-US" sz="2500" kern="1200" dirty="0" err="1"/>
            <a:t>someen</a:t>
          </a:r>
          <a:endParaRPr lang="en-US" sz="2500" kern="1200" dirty="0"/>
        </a:p>
      </dsp:txBody>
      <dsp:txXfrm>
        <a:off x="29271" y="638021"/>
        <a:ext cx="6113657" cy="541083"/>
      </dsp:txXfrm>
    </dsp:sp>
    <dsp:sp modelId="{21A6E8D1-DF05-46C0-87C1-52BFA1F6A52A}">
      <dsp:nvSpPr>
        <dsp:cNvPr id="0" name=""/>
        <dsp:cNvSpPr/>
      </dsp:nvSpPr>
      <dsp:spPr>
        <a:xfrm>
          <a:off x="0" y="1951868"/>
          <a:ext cx="6172199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3. Taiteilijan some ja sen aloittaminen</a:t>
          </a:r>
          <a:endParaRPr lang="en-US" sz="2500" kern="1200" dirty="0"/>
        </a:p>
      </dsp:txBody>
      <dsp:txXfrm>
        <a:off x="29271" y="1981139"/>
        <a:ext cx="6113657" cy="541083"/>
      </dsp:txXfrm>
    </dsp:sp>
    <dsp:sp modelId="{34EB482F-3C66-412B-896C-D585C71BA9E0}">
      <dsp:nvSpPr>
        <dsp:cNvPr id="0" name=""/>
        <dsp:cNvSpPr/>
      </dsp:nvSpPr>
      <dsp:spPr>
        <a:xfrm>
          <a:off x="0" y="1261043"/>
          <a:ext cx="6172199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2. Vähemmistöbrändin rakentaminen</a:t>
          </a:r>
          <a:endParaRPr lang="en-US" sz="2500" kern="1200" dirty="0"/>
        </a:p>
      </dsp:txBody>
      <dsp:txXfrm>
        <a:off x="29271" y="1290314"/>
        <a:ext cx="6113657" cy="541083"/>
      </dsp:txXfrm>
    </dsp:sp>
    <dsp:sp modelId="{0A8C91CC-8F07-440D-8AC4-4C589B946A40}">
      <dsp:nvSpPr>
        <dsp:cNvPr id="0" name=""/>
        <dsp:cNvSpPr/>
      </dsp:nvSpPr>
      <dsp:spPr>
        <a:xfrm>
          <a:off x="0" y="2623625"/>
          <a:ext cx="6172199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4. Vähemmistöbrändin kaupallistaminen</a:t>
          </a:r>
          <a:endParaRPr lang="en-US" sz="2500" kern="1200" dirty="0"/>
        </a:p>
      </dsp:txBody>
      <dsp:txXfrm>
        <a:off x="29271" y="2652896"/>
        <a:ext cx="6113657" cy="541083"/>
      </dsp:txXfrm>
    </dsp:sp>
    <dsp:sp modelId="{A3FFC30B-AA2B-477F-A35F-8285DD6351F3}">
      <dsp:nvSpPr>
        <dsp:cNvPr id="0" name=""/>
        <dsp:cNvSpPr/>
      </dsp:nvSpPr>
      <dsp:spPr>
        <a:xfrm>
          <a:off x="0" y="3295250"/>
          <a:ext cx="6172199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WORKSHOP</a:t>
          </a:r>
          <a:endParaRPr lang="en-US" sz="2500" kern="1200" dirty="0"/>
        </a:p>
      </dsp:txBody>
      <dsp:txXfrm>
        <a:off x="29271" y="3324521"/>
        <a:ext cx="6113657" cy="541083"/>
      </dsp:txXfrm>
    </dsp:sp>
    <dsp:sp modelId="{A417D78B-B74F-4848-B848-45AD222E48F8}">
      <dsp:nvSpPr>
        <dsp:cNvPr id="0" name=""/>
        <dsp:cNvSpPr/>
      </dsp:nvSpPr>
      <dsp:spPr>
        <a:xfrm>
          <a:off x="0" y="3966875"/>
          <a:ext cx="6172199" cy="599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+ kysymykset ja tehtävät</a:t>
          </a:r>
          <a:endParaRPr lang="en-US" sz="2500" kern="1200" dirty="0"/>
        </a:p>
      </dsp:txBody>
      <dsp:txXfrm>
        <a:off x="29271" y="3996146"/>
        <a:ext cx="6113657" cy="541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A33A6-FAB5-45C1-968C-4B2A51037D06}">
      <dsp:nvSpPr>
        <dsp:cNvPr id="0" name=""/>
        <dsp:cNvSpPr/>
      </dsp:nvSpPr>
      <dsp:spPr>
        <a:xfrm>
          <a:off x="0" y="1659"/>
          <a:ext cx="10515600" cy="84104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7F131-A855-4698-913F-C414308D9E8B}">
      <dsp:nvSpPr>
        <dsp:cNvPr id="0" name=""/>
        <dsp:cNvSpPr/>
      </dsp:nvSpPr>
      <dsp:spPr>
        <a:xfrm>
          <a:off x="254417" y="190895"/>
          <a:ext cx="462577" cy="4625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EB0A7-D3BF-46C2-8AB9-59EFEA3629A6}">
      <dsp:nvSpPr>
        <dsp:cNvPr id="0" name=""/>
        <dsp:cNvSpPr/>
      </dsp:nvSpPr>
      <dsp:spPr>
        <a:xfrm>
          <a:off x="971412" y="1659"/>
          <a:ext cx="9544187" cy="841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11" tIns="89011" rIns="89011" bIns="890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Yhteensä yli 35 000 laadukasta seuraajaa </a:t>
          </a:r>
          <a:endParaRPr lang="en-US" sz="2200" kern="1200"/>
        </a:p>
      </dsp:txBody>
      <dsp:txXfrm>
        <a:off x="971412" y="1659"/>
        <a:ext cx="9544187" cy="841049"/>
      </dsp:txXfrm>
    </dsp:sp>
    <dsp:sp modelId="{231D41B4-6431-4FC3-B21A-36B5637EDCCB}">
      <dsp:nvSpPr>
        <dsp:cNvPr id="0" name=""/>
        <dsp:cNvSpPr/>
      </dsp:nvSpPr>
      <dsp:spPr>
        <a:xfrm>
          <a:off x="0" y="1052971"/>
          <a:ext cx="10515600" cy="84104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9E0F4-8231-4DA1-928B-4FBAFABC3AC6}">
      <dsp:nvSpPr>
        <dsp:cNvPr id="0" name=""/>
        <dsp:cNvSpPr/>
      </dsp:nvSpPr>
      <dsp:spPr>
        <a:xfrm>
          <a:off x="254417" y="1242208"/>
          <a:ext cx="462577" cy="4625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5BCFD-68EB-4A9E-960F-1CE98CD2CA13}">
      <dsp:nvSpPr>
        <dsp:cNvPr id="0" name=""/>
        <dsp:cNvSpPr/>
      </dsp:nvSpPr>
      <dsp:spPr>
        <a:xfrm>
          <a:off x="971412" y="1052971"/>
          <a:ext cx="9544187" cy="841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11" tIns="89011" rIns="89011" bIns="890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 err="1"/>
            <a:t>IG:ssä</a:t>
          </a:r>
          <a:r>
            <a:rPr lang="fi-FI" sz="2200" kern="1200" dirty="0"/>
            <a:t> näyttökertoja noin 500 000 - 1 milj. &amp; tavoitettuja tilejä noin 200 000 – 400 000 kuukaudessa</a:t>
          </a:r>
          <a:endParaRPr lang="en-US" sz="2200" kern="1200" dirty="0"/>
        </a:p>
      </dsp:txBody>
      <dsp:txXfrm>
        <a:off x="971412" y="1052971"/>
        <a:ext cx="9544187" cy="841049"/>
      </dsp:txXfrm>
    </dsp:sp>
    <dsp:sp modelId="{784592EB-CF58-44AA-AE14-BF5A9C2B9C22}">
      <dsp:nvSpPr>
        <dsp:cNvPr id="0" name=""/>
        <dsp:cNvSpPr/>
      </dsp:nvSpPr>
      <dsp:spPr>
        <a:xfrm>
          <a:off x="0" y="2104284"/>
          <a:ext cx="10515600" cy="84104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2C4A9-CC58-4048-8F56-A6DE142659C3}">
      <dsp:nvSpPr>
        <dsp:cNvPr id="0" name=""/>
        <dsp:cNvSpPr/>
      </dsp:nvSpPr>
      <dsp:spPr>
        <a:xfrm>
          <a:off x="254417" y="2293520"/>
          <a:ext cx="462577" cy="4625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6F45C-C6D1-4636-A796-C22FAA985788}">
      <dsp:nvSpPr>
        <dsp:cNvPr id="0" name=""/>
        <dsp:cNvSpPr/>
      </dsp:nvSpPr>
      <dsp:spPr>
        <a:xfrm>
          <a:off x="971412" y="2104284"/>
          <a:ext cx="9544187" cy="841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11" tIns="89011" rIns="89011" bIns="890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Esimerkki yhteistyökumppaneita: </a:t>
          </a:r>
          <a:r>
            <a:rPr lang="fi-FI" sz="2200" kern="1200" dirty="0" err="1"/>
            <a:t>Zalando</a:t>
          </a:r>
          <a:r>
            <a:rPr lang="fi-FI" sz="2200" kern="1200" dirty="0"/>
            <a:t>, Suomen  Olympiakomitea, Dr. </a:t>
          </a:r>
          <a:r>
            <a:rPr lang="fi-FI" sz="2200" kern="1200" dirty="0" err="1"/>
            <a:t>Oetker</a:t>
          </a:r>
          <a:r>
            <a:rPr lang="fi-FI" sz="2200" kern="1200" dirty="0"/>
            <a:t>, Fazer/Oululainen, Scandic </a:t>
          </a:r>
          <a:r>
            <a:rPr lang="fi-FI" sz="2200" kern="1200" dirty="0" err="1"/>
            <a:t>hotels</a:t>
          </a:r>
          <a:r>
            <a:rPr lang="fi-FI" sz="2200" kern="1200" dirty="0"/>
            <a:t>, Finnair, Provinssi, </a:t>
          </a:r>
          <a:r>
            <a:rPr lang="fi-FI" sz="2200" kern="1200" dirty="0" err="1"/>
            <a:t>Tukimet</a:t>
          </a:r>
          <a:endParaRPr lang="en-US" sz="2200" kern="1200" dirty="0"/>
        </a:p>
      </dsp:txBody>
      <dsp:txXfrm>
        <a:off x="971412" y="2104284"/>
        <a:ext cx="9544187" cy="841049"/>
      </dsp:txXfrm>
    </dsp:sp>
    <dsp:sp modelId="{F0D05358-378F-4703-A58E-1687DF3474D3}">
      <dsp:nvSpPr>
        <dsp:cNvPr id="0" name=""/>
        <dsp:cNvSpPr/>
      </dsp:nvSpPr>
      <dsp:spPr>
        <a:xfrm>
          <a:off x="0" y="3155596"/>
          <a:ext cx="10515600" cy="84104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4B891-B8CA-4BAF-B75C-267EF0946D84}">
      <dsp:nvSpPr>
        <dsp:cNvPr id="0" name=""/>
        <dsp:cNvSpPr/>
      </dsp:nvSpPr>
      <dsp:spPr>
        <a:xfrm>
          <a:off x="254417" y="3344832"/>
          <a:ext cx="462577" cy="4625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A6444-67CB-4784-A43C-22DA1F72C268}">
      <dsp:nvSpPr>
        <dsp:cNvPr id="0" name=""/>
        <dsp:cNvSpPr/>
      </dsp:nvSpPr>
      <dsp:spPr>
        <a:xfrm>
          <a:off x="971412" y="3155596"/>
          <a:ext cx="9544187" cy="841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11" tIns="89011" rIns="89011" bIns="8901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Medianäkyvyys: HS, MTV Huomenta Suomi, Iltalehti, Iltasanomat, MeNaiset, YleRadio Suomi, podcastit</a:t>
          </a:r>
          <a:endParaRPr lang="en-US" sz="2200" kern="1200"/>
        </a:p>
      </dsp:txBody>
      <dsp:txXfrm>
        <a:off x="971412" y="3155596"/>
        <a:ext cx="9544187" cy="841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18D2092-F3FC-470E-A5D6-BE14B51F8B97}" type="datetime1">
              <a:rPr lang="fi-FI" smtClean="0"/>
              <a:t>11.8.2025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55657-0A12-495F-9FFA-D8F7554E7C3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1BEB-E15F-4DD9-B110-A07991A3E9DB}" type="datetime1">
              <a:rPr lang="fi-FI" smtClean="0"/>
              <a:pPr/>
              <a:t>11.8.2025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2780FBB-F712-42E7-8C2F-226D98798B3F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Saa kuvata, saa kysyä 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686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77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DC0559-D619-4E56-BF6F-3712370C2150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2238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Vinkki ketä seurata somessa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noProof="0" smtClean="0"/>
              <a:t>17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37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DE18F-9674-69E7-90BF-00FD9390B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5580EB9-F365-6E94-D648-08896350A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1E2CF41-DDB3-06E4-432A-81F49A257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D285DD9-DA67-81DF-05D6-3C77FE9F3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9753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A4CA0-C46E-5050-2CD7-F7F31330B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B5F0F9A-E036-57FF-1026-8D6244409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2BFEF39-DEFB-8ED4-6769-6DB069559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753DFC0-DB80-D650-5EC5-9F77FDF597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62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11113-95A6-B761-E348-7682F382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34190C8-5DE3-22BB-8B7D-489225DB7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7491FC5-3E91-3072-CE49-126F0E2D9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2AA11FD-5D35-35FA-9A45-3F44183C0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1835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0A440-7CE3-1F0A-866C-75A0617AD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BF36E34-1B7F-FD22-B949-092131820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81EAC88-3C66-29F4-56C7-C55608837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1A48DE0-0A1A-969F-3279-3923EDB49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4206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F3DA9-1A03-F33C-EC43-61FF0B80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B7710D7-486E-4560-2A31-83CE1C62B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2266A8A-C554-C1C6-D1DF-F5ACFD261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74D93F1-3A7E-EC40-1FE7-386D021AE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464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Saa kuvata, saa kysyä!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904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044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464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F3674-15CA-5203-AFBA-E7699136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AA5F985-45E9-AF63-C95D-DAC80EF47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E5E19E7-BAD1-BF4C-3185-FF74C3171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C239602-9E27-9425-9E48-B4684A135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95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517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27070-C599-FCF1-1471-ECC12EDFC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A450A65-52A0-D4D8-7D29-2F8533FED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515CC90-435F-453A-635F-CF8ED34F6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7E46E5C-1E67-6160-6AE4-71D3D4278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803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43BE2-DBD7-39C8-CE9F-CF31C9C3C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2325A32-F3ED-339F-73C5-E54071300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94D1DF7-6E35-AB12-6417-97F61DFA3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20F97B8-CD97-2A52-5D6E-1E91B420B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740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780FBB-F712-42E7-8C2F-226D98798B3F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313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uorakulmio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4" name="Soikio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5" name="Soikio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6" name="Soikio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pic>
        <p:nvPicPr>
          <p:cNvPr id="17" name="Kuva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Otsikko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Muokkaa ots. perustyyl. napsautt.</a:t>
            </a:r>
          </a:p>
        </p:txBody>
      </p:sp>
      <p:sp>
        <p:nvSpPr>
          <p:cNvPr id="20" name="Tekstin paikkamerkki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env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i-FI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 rtl="0"/>
            <a:r>
              <a:rPr lang="fi-FI" sz="2000" noProof="0">
                <a:solidFill>
                  <a:schemeClr val="tx2">
                    <a:alpha val="60000"/>
                  </a:schemeClr>
                </a:solidFill>
              </a:rPr>
              <a:t>Muokkaa tekstin perustyylejä napsauttamalla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i-FI" noProof="0">
                <a:solidFill>
                  <a:schemeClr val="tx2">
                    <a:alpha val="60000"/>
                  </a:schemeClr>
                </a:solidFill>
              </a:rPr>
              <a:t>1.3.20XX</a:t>
            </a:r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i-FI" noProof="0">
                <a:solidFill>
                  <a:schemeClr val="tx2">
                    <a:alpha val="60000"/>
                  </a:schemeClr>
                </a:solidFill>
              </a:rPr>
              <a:t>Alatunnisteen esimerkkiteksti</a:t>
            </a:r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8844951-7827-47D4-8276-7DDE1FA7D85A}" type="slidenum">
              <a:rPr lang="fi-FI" noProof="0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fi-FI" noProof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5" name="Kuvan paikkamerkki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rtlCol="0" anchor="t">
            <a:normAutofit/>
          </a:bodyPr>
          <a:lstStyle/>
          <a:p>
            <a:pPr rtl="0"/>
            <a:r>
              <a:rPr lang="fi-FI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Muokkaa ots. perustyyl. napsautt.</a:t>
            </a:r>
          </a:p>
        </p:txBody>
      </p:sp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i-FI" sz="1800" noProof="0">
                <a:solidFill>
                  <a:schemeClr val="tx2">
                    <a:alpha val="60000"/>
                  </a:schemeClr>
                </a:solidFill>
              </a:rPr>
              <a:t>Muokkaa tekstin perustyylejä napsauttamalla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i-FI" noProof="0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48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85800"/>
            <a:ext cx="3932237" cy="13716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s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2" name="Kehys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rtlCol="0" anchor="t">
            <a:normAutofit/>
          </a:bodyPr>
          <a:lstStyle/>
          <a:p>
            <a:pPr rtl="0"/>
            <a:r>
              <a:rPr lang="fi-FI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 rtl="0"/>
            <a:r>
              <a:rPr lang="fi-FI" sz="1800" noProof="0">
                <a:solidFill>
                  <a:schemeClr val="tx2">
                    <a:alpha val="60000"/>
                  </a:schemeClr>
                </a:solidFill>
              </a:rPr>
              <a:t>Muokkaa tekstin perustyylejä napsauttamalla</a:t>
            </a:r>
          </a:p>
        </p:txBody>
      </p:sp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5" name="Kuvan paikkamerkki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6" name="Kuvan paikkamerkki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7" name="Kuvan paikkamerkki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ohda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rtlCol="0" anchor="b">
            <a:normAutofit/>
          </a:bodyPr>
          <a:lstStyle/>
          <a:p>
            <a:pPr rtl="0"/>
            <a:r>
              <a:rPr lang="fi-FI" sz="4400" noProof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Muokkaa ots. perustyyl. napsautt.</a:t>
            </a: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 rtl="0"/>
            <a:r>
              <a:rPr lang="fi-FI" sz="1800" noProof="0">
                <a:solidFill>
                  <a:schemeClr val="tx2">
                    <a:alpha val="60000"/>
                  </a:schemeClr>
                </a:solidFill>
              </a:rPr>
              <a:t>Muokkaa tekstin perustyylejä napsauttamalla</a:t>
            </a:r>
          </a:p>
        </p:txBody>
      </p:sp>
      <p:sp>
        <p:nvSpPr>
          <p:cNvPr id="29" name="Päivämäärän paikkamerkki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i-FI" noProof="0"/>
              <a:t>1.3.20XX</a:t>
            </a:r>
          </a:p>
        </p:txBody>
      </p:sp>
      <p:sp>
        <p:nvSpPr>
          <p:cNvPr id="24" name="Kuvan paikkamerkki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5" name="Kuvan paikkamerkki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6" name="Kuvan paikkamerkki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30" name="Alatunnisteen paikkamerkki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31" name="Dian numeron paikkamerkki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vai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Suorakulmio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 useBgFill="1">
        <p:nvSpPr>
          <p:cNvPr id="8" name="Puolivapaa piirto: Muoto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9" name="Kehys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>
              <a:solidFill>
                <a:schemeClr val="tx1"/>
              </a:solidFill>
            </a:endParaRP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/>
            <a:r>
              <a:rPr lang="fi-FI" noProof="0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Muokkaa ots. perustyyl. napsautt.</a:t>
            </a:r>
          </a:p>
        </p:txBody>
      </p:sp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0" name="Kuvan paikkamerkki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ulukko kaavion 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uorakulmi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 useBgFill="1">
        <p:nvSpPr>
          <p:cNvPr id="13" name="Suorakulmi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14" name="Kehys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0" name="Kuvan paikkamerkki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71016"/>
            <a:ext cx="480060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26" name="Tekstin paikkamerkki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 rtlCol="0"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fi-FI" noProof="0"/>
              <a:t>Lisää alaotsikko napsauttamalla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6" name="Kuvan paikkamerkki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7" name="Kuvan paikkamerkki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18" name="Kuvan paikkamerkki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0" name="Tekstin paikkamerkki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23" name="Tekstin paikkamerkki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24" name="Tekstin paikkamerkki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25" name="Tekstin paikkamerkki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26" name="Tekstin paikkamerkki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27" name="Tekstin paikkamerkki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28" name="Tekstin paikkamerkki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Nimi</a:t>
            </a:r>
          </a:p>
        </p:txBody>
      </p:sp>
      <p:sp>
        <p:nvSpPr>
          <p:cNvPr id="29" name="Tekstin paikkamerkki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 rtl="0"/>
            <a:r>
              <a:rPr lang="fi-FI" noProof="0"/>
              <a:t>Otsikko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2 saraketta (vertailu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3 -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85800"/>
            <a:ext cx="10515600" cy="1325880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rtlCol="0"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11" name="Sisällön paikkamerkki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 rtlCol="0"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ehys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 noProof="0"/>
              <a:t>1.3.20XX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 noProof="0">
                <a:solidFill>
                  <a:srgbClr val="FFFFFF"/>
                </a:solidFill>
              </a:rPr>
              <a:t>ALATUNNISTEEN ESIMERKKITEKSTI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pPr rtl="0"/>
            <a:fld id="{28844951-7827-47D4-8276-7DDE1FA7D85A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DBMdPWruyU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6118" y="1128380"/>
            <a:ext cx="6577515" cy="2387600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fi-FI" sz="6600" dirty="0"/>
              <a:t>Sairaancool rollaattorimimmi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28132" y="3515980"/>
            <a:ext cx="6205501" cy="245110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fi-FI" sz="3600" dirty="0"/>
              <a:t>- Vähemmistöbrändin rakentaminen ja kaupallistaminen sosiaalisessa mediassa</a:t>
            </a:r>
          </a:p>
          <a:p>
            <a:pPr rtl="0"/>
            <a:r>
              <a:rPr lang="fi-FI" sz="2000" dirty="0"/>
              <a:t>Taitelijan taikasauva – workshop 12.8.25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54F4A52-6157-179A-0594-B3FB4370C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0" y="656280"/>
            <a:ext cx="4568818" cy="57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C54E7D-09AB-A4E4-9202-C18AB76DA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840376"/>
            <a:ext cx="9829800" cy="789398"/>
          </a:xfrm>
        </p:spPr>
        <p:txBody>
          <a:bodyPr>
            <a:normAutofit/>
          </a:bodyPr>
          <a:lstStyle/>
          <a:p>
            <a:r>
              <a:rPr lang="fi-FI" sz="4400" dirty="0"/>
              <a:t>Taiteen uusi eteinen – ei kuitenkaan koti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A972BD9-4474-2F1E-74AF-3AB42AB07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406" y="1930892"/>
            <a:ext cx="9144000" cy="430174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Miksi some on niin tärkeä alusta? </a:t>
            </a:r>
          </a:p>
          <a:p>
            <a:pPr marL="342900" indent="-342900" algn="l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Kohdentaminen, uusi yleisö, näkyvyys, kustannustehokkuus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Miten taiteilija voi hyödyntää somea?</a:t>
            </a:r>
          </a:p>
          <a:p>
            <a:pPr marL="342900" indent="-342900" algn="l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Trendejä omalla kulmalla, taiteen näyttämö, mainostaminen</a:t>
            </a:r>
          </a:p>
          <a:p>
            <a:pPr marL="342900" indent="-342900" algn="l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Myynti, vierailijoita näyttelyyn, kuuntelijoita, houkuttelu taiteen kotiin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Miten oma vamma/vähemmistö vaikuttaa?</a:t>
            </a:r>
          </a:p>
          <a:p>
            <a:pPr algn="l"/>
            <a:r>
              <a:rPr lang="fi-FI" dirty="0">
                <a:sym typeface="Wingdings" panose="05000000000000000000" pitchFamily="2" charset="2"/>
              </a:rPr>
              <a:t>  erottautumistekijä, käytä hyväksi, konkreettisia ja abstrakteja haasteita</a:t>
            </a:r>
          </a:p>
          <a:p>
            <a:pPr marL="342900" indent="-342900" algn="l">
              <a:buFont typeface="Wingdings" panose="05000000000000000000" pitchFamily="2" charset="2"/>
              <a:buChar char="à"/>
            </a:pPr>
            <a:endParaRPr lang="fi-FI" dirty="0">
              <a:sym typeface="Wingdings" panose="05000000000000000000" pitchFamily="2" charset="2"/>
            </a:endParaRPr>
          </a:p>
          <a:p>
            <a:pPr marL="342900" indent="-342900" algn="l">
              <a:buFont typeface="Wingdings" panose="05000000000000000000" pitchFamily="2" charset="2"/>
              <a:buChar char="à"/>
            </a:pP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6EA9FC-DD7F-9D53-A71B-1AB9F055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noProof="0" dirty="0"/>
              <a:t>@KURKISANDRA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E2F61D-AF54-D87B-D7E0-DA6BAB97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i-FI" noProof="0" smtClean="0"/>
              <a:t>10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41353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04A6A-F166-0FB2-53CD-7511A0B7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33661-9C93-7539-2C4D-3764339E5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746" y="312934"/>
            <a:ext cx="6354882" cy="2121922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4. Haasteet ja esteet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C91524-4287-E543-FC0B-674794EA65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977657"/>
            <a:ext cx="5322888" cy="4073894"/>
          </a:xfrm>
        </p:spPr>
        <p:txBody>
          <a:bodyPr rtlCol="0">
            <a:normAutofit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Ihmisten ennakkoluulot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Vammaisfobia, ableismi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”Vammaiset ei saa tienata”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Omat arvot vs. näyttökerrat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Ns. vammaisuuden kaupallistaminen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1" name="Kuva 10" descr="Kuva, joka sisältää kohteen vaate, jalkineet, seinä, henkilö&#10;&#10;Kuvaus luotu automaattisesti">
            <a:extLst>
              <a:ext uri="{FF2B5EF4-FFF2-40B4-BE49-F238E27FC236}">
                <a16:creationId xmlns:a16="http://schemas.microsoft.com/office/drawing/2014/main" id="{F448BC4E-442A-866D-5D85-1E28C853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393" y="721235"/>
            <a:ext cx="4061647" cy="54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91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aate, jalkineet, rakennus, henkilö&#10;&#10;Kuvaus luotu automaattisesti">
            <a:extLst>
              <a:ext uri="{FF2B5EF4-FFF2-40B4-BE49-F238E27FC236}">
                <a16:creationId xmlns:a16="http://schemas.microsoft.com/office/drawing/2014/main" id="{72187BDA-D78E-2231-C33B-60A9B82781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7" t="12049" b="17536"/>
          <a:stretch/>
        </p:blipFill>
        <p:spPr>
          <a:xfrm>
            <a:off x="5640204" y="475365"/>
            <a:ext cx="6159910" cy="5907270"/>
          </a:xfrm>
          <a:prstGeom prst="rect">
            <a:avLst/>
          </a:prstGeom>
        </p:spPr>
      </p:pic>
      <p:pic>
        <p:nvPicPr>
          <p:cNvPr id="12" name="Kuva 11" descr="Kuva, joka sisältää kohteen piha-, taivas, taapero, liikenne&#10;&#10;Kuvaus luotu automaattisesti">
            <a:extLst>
              <a:ext uri="{FF2B5EF4-FFF2-40B4-BE49-F238E27FC236}">
                <a16:creationId xmlns:a16="http://schemas.microsoft.com/office/drawing/2014/main" id="{AA9672EE-0BC3-CB00-8566-EE17AE82FA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54" r="-951" b="11891"/>
          <a:stretch/>
        </p:blipFill>
        <p:spPr>
          <a:xfrm>
            <a:off x="156072" y="424543"/>
            <a:ext cx="5794246" cy="5958091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2DB3B99A-1BFE-45FD-89BB-94C4EC58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61" y="1878864"/>
            <a:ext cx="8761477" cy="643087"/>
          </a:xfrm>
        </p:spPr>
        <p:txBody>
          <a:bodyPr rtlCol="0">
            <a:noAutofit/>
          </a:bodyPr>
          <a:lstStyle/>
          <a:p>
            <a:pPr algn="ctr" rtl="0"/>
            <a:r>
              <a:rPr lang="fi-FI" sz="4000" dirty="0">
                <a:highlight>
                  <a:srgbClr val="FF00FF"/>
                </a:highlight>
              </a:rPr>
              <a:t>5. Löydä oma ”juttusi” – vähemmistöbrändin rakentaminen somessa</a:t>
            </a:r>
            <a:br>
              <a:rPr lang="fi-FI" sz="4000" dirty="0">
                <a:highlight>
                  <a:srgbClr val="FF00FF"/>
                </a:highlight>
              </a:rPr>
            </a:br>
            <a:endParaRPr lang="fi-FI" sz="4000" dirty="0">
              <a:highlight>
                <a:srgbClr val="FF00FF"/>
              </a:highlight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B464640-8ACA-4AEB-B9BF-A79783A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/>
          <a:p>
            <a:pPr rtl="0"/>
            <a:r>
              <a:rPr lang="fi-FI" dirty="0"/>
              <a:t>@kurkisandra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36E7A03-635E-4F0D-9A7F-96B13283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i-FI" smtClean="0"/>
              <a:pPr rtl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06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B191B0-6EB1-465F-8485-17B0C7B5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fi-FI" dirty="0"/>
              <a:t>5. Vähemmistöbrändin rakentaminen somessa -peruspilarit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FC94EEF9-0CF4-434D-9868-AE735CC53A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1363" y="4733924"/>
            <a:ext cx="2426210" cy="609219"/>
          </a:xfrm>
        </p:spPr>
        <p:txBody>
          <a:bodyPr rtlCol="0">
            <a:normAutofit/>
          </a:bodyPr>
          <a:lstStyle/>
          <a:p>
            <a:pPr rtl="0"/>
            <a:r>
              <a:rPr lang="fi-FI" b="1" dirty="0"/>
              <a:t>Löydä oma kulmasi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FA6A7275-10D7-4DB4-B4FD-66C06A912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664" y="5343144"/>
            <a:ext cx="2286000" cy="590550"/>
          </a:xfrm>
        </p:spPr>
        <p:txBody>
          <a:bodyPr rtlCol="0">
            <a:normAutofit fontScale="92500"/>
          </a:bodyPr>
          <a:lstStyle/>
          <a:p>
            <a:pPr rtl="0"/>
            <a:r>
              <a:rPr lang="fi-FI" dirty="0"/>
              <a:t>Rajaa, mutta ei liikaa. Jaa, kommentoi, postaa</a:t>
            </a: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25736EB0-F73E-44B4-B638-760ED79C22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13051" y="4743258"/>
            <a:ext cx="2557272" cy="590550"/>
          </a:xfrm>
        </p:spPr>
        <p:txBody>
          <a:bodyPr rtlCol="0">
            <a:normAutofit fontScale="92500"/>
          </a:bodyPr>
          <a:lstStyle/>
          <a:p>
            <a:pPr rtl="0"/>
            <a:r>
              <a:rPr lang="fi-FI" b="1" dirty="0"/>
              <a:t>Helposti lähestyttävä</a:t>
            </a:r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75C268D6-CC67-4C61-B281-E4B2CD8259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13051" y="5058537"/>
            <a:ext cx="2682949" cy="1370838"/>
          </a:xfrm>
        </p:spPr>
        <p:txBody>
          <a:bodyPr rtlCol="0">
            <a:normAutofit/>
          </a:bodyPr>
          <a:lstStyle/>
          <a:p>
            <a:pPr rtl="0"/>
            <a:r>
              <a:rPr lang="fi-FI" sz="1800" dirty="0"/>
              <a:t>Tee itsestäsi valtaväestölle helpommin lähestyttävä ja samaistuttava</a:t>
            </a:r>
          </a:p>
        </p:txBody>
      </p:sp>
      <p:sp>
        <p:nvSpPr>
          <p:cNvPr id="19" name="Tekstin paikkamerkki 18">
            <a:extLst>
              <a:ext uri="{FF2B5EF4-FFF2-40B4-BE49-F238E27FC236}">
                <a16:creationId xmlns:a16="http://schemas.microsoft.com/office/drawing/2014/main" id="{747ABDB0-2F98-4D4F-92DF-9865CCF81C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7973" y="4733544"/>
            <a:ext cx="2286000" cy="590550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fi-FI" b="1" dirty="0"/>
              <a:t>Hyödynnä erityisyys</a:t>
            </a:r>
          </a:p>
        </p:txBody>
      </p:sp>
      <p:sp>
        <p:nvSpPr>
          <p:cNvPr id="20" name="Tekstin paikkamerkki 19">
            <a:extLst>
              <a:ext uri="{FF2B5EF4-FFF2-40B4-BE49-F238E27FC236}">
                <a16:creationId xmlns:a16="http://schemas.microsoft.com/office/drawing/2014/main" id="{F62B1653-BD0E-491E-A274-F7842F5675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6575" y="5200141"/>
            <a:ext cx="2532876" cy="1325562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fi-FI" dirty="0"/>
              <a:t>Käännä se yleishyödylliseksi tai muuten kiinnostavaksi</a:t>
            </a:r>
          </a:p>
          <a:p>
            <a:pPr rtl="0"/>
            <a:r>
              <a:rPr lang="fi-FI" dirty="0">
                <a:sym typeface="Wingdings" panose="05000000000000000000" pitchFamily="2" charset="2"/>
              </a:rPr>
              <a:t> Esteetön matkailu, mielenterveys, inklusiivisuus </a:t>
            </a:r>
            <a:r>
              <a:rPr lang="fi-FI" dirty="0" err="1">
                <a:sym typeface="Wingdings" panose="05000000000000000000" pitchFamily="2" charset="2"/>
              </a:rPr>
              <a:t>jne</a:t>
            </a:r>
            <a:endParaRPr lang="fi-FI" dirty="0"/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5FE24DC7-B82C-4A22-ADDC-66ABB6E19D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64639" y="4737100"/>
            <a:ext cx="2286000" cy="590550"/>
          </a:xfrm>
        </p:spPr>
        <p:txBody>
          <a:bodyPr rtlCol="0"/>
          <a:lstStyle/>
          <a:p>
            <a:pPr rtl="0"/>
            <a:r>
              <a:rPr lang="fi-FI" b="1" dirty="0"/>
              <a:t>Trendit</a:t>
            </a:r>
          </a:p>
        </p:txBody>
      </p:sp>
      <p:sp>
        <p:nvSpPr>
          <p:cNvPr id="22" name="Tekstin paikkamerkki 21">
            <a:extLst>
              <a:ext uri="{FF2B5EF4-FFF2-40B4-BE49-F238E27FC236}">
                <a16:creationId xmlns:a16="http://schemas.microsoft.com/office/drawing/2014/main" id="{AC09A9D4-D95C-4B18-A20A-3F82AA3BAC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3940" y="5346319"/>
            <a:ext cx="2286000" cy="59055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fi-FI" dirty="0"/>
              <a:t>Pysy aallon harjalla, mutta omalla tyylilläsi</a:t>
            </a:r>
          </a:p>
        </p:txBody>
      </p:sp>
      <p:sp>
        <p:nvSpPr>
          <p:cNvPr id="32" name="Alatunnisteen paikkamerkki 31">
            <a:extLst>
              <a:ext uri="{FF2B5EF4-FFF2-40B4-BE49-F238E27FC236}">
                <a16:creationId xmlns:a16="http://schemas.microsoft.com/office/drawing/2014/main" id="{E7A32522-24F0-40A6-92CF-E4C87EBE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9588"/>
            <a:ext cx="4114800" cy="365125"/>
          </a:xfrm>
        </p:spPr>
        <p:txBody>
          <a:bodyPr rtlCol="0"/>
          <a:lstStyle/>
          <a:p>
            <a:pPr rtl="0"/>
            <a:r>
              <a:rPr lang="fi-FI" dirty="0"/>
              <a:t>@kurkisandra</a:t>
            </a:r>
          </a:p>
        </p:txBody>
      </p:sp>
      <p:sp>
        <p:nvSpPr>
          <p:cNvPr id="33" name="Dian numeron paikkamerkki 32">
            <a:extLst>
              <a:ext uri="{FF2B5EF4-FFF2-40B4-BE49-F238E27FC236}">
                <a16:creationId xmlns:a16="http://schemas.microsoft.com/office/drawing/2014/main" id="{E5D12020-B189-4032-A749-FA4A2661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i-FI" smtClean="0"/>
              <a:pPr rtl="0"/>
              <a:t>13</a:t>
            </a:fld>
            <a:endParaRPr lang="fi-FI"/>
          </a:p>
        </p:txBody>
      </p:sp>
      <p:pic>
        <p:nvPicPr>
          <p:cNvPr id="6" name="Kuvan paikkamerkki 5" descr="Kuva, joka sisältää kohteen piha-, vaate, jalkineet, puu&#10;&#10;Kuvaus luotu automaattisesti">
            <a:extLst>
              <a:ext uri="{FF2B5EF4-FFF2-40B4-BE49-F238E27FC236}">
                <a16:creationId xmlns:a16="http://schemas.microsoft.com/office/drawing/2014/main" id="{78AC8EDF-37A8-901F-7DE5-8657B76DBC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901" b="11901"/>
          <a:stretch>
            <a:fillRect/>
          </a:stretch>
        </p:blipFill>
        <p:spPr/>
      </p:pic>
      <p:pic>
        <p:nvPicPr>
          <p:cNvPr id="10" name="Kuvan paikkamerkki 9" descr="Kuva, joka sisältää kohteen vaate, henkilö, jalkineet, maa&#10;&#10;Kuvaus luotu automaattisesti">
            <a:extLst>
              <a:ext uri="{FF2B5EF4-FFF2-40B4-BE49-F238E27FC236}">
                <a16:creationId xmlns:a16="http://schemas.microsoft.com/office/drawing/2014/main" id="{919FCD90-2D94-4F34-6EBD-A6952751DF1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1901" b="11901"/>
          <a:stretch>
            <a:fillRect/>
          </a:stretch>
        </p:blipFill>
        <p:spPr/>
      </p:pic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D763C1C8-929F-8392-F42D-1BEA45C497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1875" b="11875"/>
          <a:stretch>
            <a:fillRect/>
          </a:stretch>
        </p:blipFill>
        <p:spPr/>
      </p:pic>
      <p:pic>
        <p:nvPicPr>
          <p:cNvPr id="37" name="Kuvan paikkamerkki 36" descr="Kuva, joka sisältää kohteen vaate, jalkineet, henkilö, sisä-&#10;&#10;Kuvaus luotu automaattisesti">
            <a:extLst>
              <a:ext uri="{FF2B5EF4-FFF2-40B4-BE49-F238E27FC236}">
                <a16:creationId xmlns:a16="http://schemas.microsoft.com/office/drawing/2014/main" id="{0EB305E8-E5D4-0C20-C4B3-A98CC0B06CC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11875" b="1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760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C11959-5196-7B95-8314-509C9AC9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6. Taiteilijan some &amp; sen aloitus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FF96D4-F46F-D9BF-8C1A-62B024DAC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Luo julkinen sisällöntuottaja –käyttäjä</a:t>
            </a:r>
          </a:p>
          <a:p>
            <a:r>
              <a:rPr lang="fi-FI" dirty="0"/>
              <a:t>Instagram ja </a:t>
            </a:r>
            <a:r>
              <a:rPr lang="fi-FI" dirty="0" err="1"/>
              <a:t>TikTok</a:t>
            </a:r>
            <a:r>
              <a:rPr lang="fi-FI" dirty="0"/>
              <a:t> tärkeimpiä, Facebook toimii myös</a:t>
            </a:r>
          </a:p>
          <a:p>
            <a:r>
              <a:rPr lang="fi-FI" dirty="0"/>
              <a:t>Kuvaava ja helposti löydettävä käyttäjänimi</a:t>
            </a:r>
          </a:p>
          <a:p>
            <a:r>
              <a:rPr lang="fi-FI" dirty="0"/>
              <a:t>Kuvaava ja selkeä </a:t>
            </a:r>
            <a:r>
              <a:rPr lang="fi-FI" dirty="0" err="1"/>
              <a:t>Bio</a:t>
            </a:r>
            <a:r>
              <a:rPr lang="fi-FI" dirty="0"/>
              <a:t>: mitä tarjoat ja kuka olet? Miten erottaudut?</a:t>
            </a:r>
          </a:p>
          <a:p>
            <a:r>
              <a:rPr lang="fi-FI" dirty="0"/>
              <a:t>Aktiivisuus ja johdonmukaisuus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826A6A-7C1C-92AB-C1B7-56C3EE7B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noProof="0" dirty="0"/>
              <a:t>@kurkisandra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D831E39-607F-45A2-C886-1BA84072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i-FI" noProof="0" smtClean="0"/>
              <a:t>14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9223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A51886-AA43-422E-B193-F1F3DF7D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/>
          <a:lstStyle/>
          <a:p>
            <a:pPr rtl="0"/>
            <a:r>
              <a:rPr lang="fi-FI" dirty="0"/>
              <a:t>6.1. Välineet ja sovellukset 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75AFC8-8A78-4AE3-A237-4E17FE12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/>
          <a:p>
            <a:pPr rtl="0"/>
            <a:r>
              <a:rPr lang="fi-FI" dirty="0"/>
              <a:t>@kurkisandra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D03D7EC-E54B-4E0E-A5C3-7071C72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i-FI" smtClean="0"/>
              <a:pPr rtl="0"/>
              <a:t>15</a:t>
            </a:fld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72A8DCA-6E75-EDB9-C881-53CA1F206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28" y="1816691"/>
            <a:ext cx="5259572" cy="4174929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Kunnon välineet: </a:t>
            </a:r>
          </a:p>
          <a:p>
            <a:r>
              <a:rPr lang="fi-FI" dirty="0"/>
              <a:t>Puhelin (Apple) </a:t>
            </a:r>
          </a:p>
          <a:p>
            <a:r>
              <a:rPr lang="fi-FI" dirty="0"/>
              <a:t>Valot (</a:t>
            </a:r>
            <a:r>
              <a:rPr lang="fi-FI" dirty="0" err="1"/>
              <a:t>Newmowa</a:t>
            </a:r>
            <a:r>
              <a:rPr lang="fi-FI" dirty="0"/>
              <a:t> käsivalo ja </a:t>
            </a:r>
            <a:r>
              <a:rPr lang="fi-FI" dirty="0" err="1"/>
              <a:t>Godox</a:t>
            </a:r>
            <a:r>
              <a:rPr lang="fi-FI" dirty="0"/>
              <a:t> </a:t>
            </a:r>
            <a:r>
              <a:rPr lang="fi-FI" dirty="0" err="1"/>
              <a:t>ringlight</a:t>
            </a:r>
            <a:r>
              <a:rPr lang="fi-FI" dirty="0"/>
              <a:t>)  </a:t>
            </a:r>
          </a:p>
          <a:p>
            <a:r>
              <a:rPr lang="fi-FI" dirty="0"/>
              <a:t>Mikrofonit (</a:t>
            </a:r>
            <a:r>
              <a:rPr lang="fi-FI" dirty="0" err="1"/>
              <a:t>Rhode</a:t>
            </a:r>
            <a:r>
              <a:rPr lang="fi-FI" dirty="0"/>
              <a:t>)</a:t>
            </a:r>
          </a:p>
          <a:p>
            <a:r>
              <a:rPr lang="fi-FI" dirty="0"/>
              <a:t>Kamera/puhelinjalustat ja </a:t>
            </a:r>
            <a:r>
              <a:rPr lang="fi-FI" dirty="0" err="1"/>
              <a:t>gimbaalit</a:t>
            </a:r>
            <a:r>
              <a:rPr lang="fi-FI" dirty="0"/>
              <a:t> (DJI Osmo mobile) </a:t>
            </a:r>
          </a:p>
        </p:txBody>
      </p:sp>
      <p:sp>
        <p:nvSpPr>
          <p:cNvPr id="4" name="Sisällön paikkamerkki 7">
            <a:extLst>
              <a:ext uri="{FF2B5EF4-FFF2-40B4-BE49-F238E27FC236}">
                <a16:creationId xmlns:a16="http://schemas.microsoft.com/office/drawing/2014/main" id="{CEBB418A-990A-DFCA-AE61-D864EE859CE5}"/>
              </a:ext>
            </a:extLst>
          </p:cNvPr>
          <p:cNvSpPr txBox="1">
            <a:spLocks/>
          </p:cNvSpPr>
          <p:nvPr/>
        </p:nvSpPr>
        <p:spPr>
          <a:xfrm>
            <a:off x="6789682" y="1595098"/>
            <a:ext cx="4564118" cy="4762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32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Applikaatiot:</a:t>
            </a:r>
          </a:p>
          <a:p>
            <a:r>
              <a:rPr lang="fi-FI" sz="2400" dirty="0"/>
              <a:t>Videon, kollaasien ja kansikuvien editointi: </a:t>
            </a:r>
            <a:r>
              <a:rPr lang="fi-FI" sz="2400" dirty="0" err="1"/>
              <a:t>InShot</a:t>
            </a:r>
            <a:endParaRPr lang="fi-FI" sz="2400" dirty="0"/>
          </a:p>
          <a:p>
            <a:r>
              <a:rPr lang="fi-FI" sz="2400" dirty="0"/>
              <a:t>Kuvien editointi: </a:t>
            </a:r>
            <a:r>
              <a:rPr lang="fi-FI" sz="2400" dirty="0" err="1"/>
              <a:t>Lightroom</a:t>
            </a:r>
            <a:endParaRPr lang="fi-FI" sz="2400" dirty="0"/>
          </a:p>
          <a:p>
            <a:r>
              <a:rPr lang="fi-FI" sz="2400" dirty="0"/>
              <a:t>Videoiden tekstitykset: </a:t>
            </a:r>
            <a:r>
              <a:rPr lang="fi-FI" sz="2400" dirty="0" err="1"/>
              <a:t>Captions</a:t>
            </a:r>
            <a:endParaRPr lang="fi-FI" sz="2400" dirty="0"/>
          </a:p>
          <a:p>
            <a:r>
              <a:rPr lang="fi-FI" sz="2400" dirty="0"/>
              <a:t>Royalty </a:t>
            </a:r>
            <a:r>
              <a:rPr lang="fi-FI" sz="2400" dirty="0" err="1"/>
              <a:t>free</a:t>
            </a:r>
            <a:r>
              <a:rPr lang="fi-FI" sz="2400" dirty="0"/>
              <a:t> –musiikit: </a:t>
            </a:r>
            <a:r>
              <a:rPr lang="fi-FI" sz="2400" dirty="0" err="1"/>
              <a:t>EpidemicSound</a:t>
            </a:r>
            <a:endParaRPr lang="fi-FI" sz="2400" dirty="0"/>
          </a:p>
          <a:p>
            <a:r>
              <a:rPr lang="fi-FI" sz="2400" dirty="0"/>
              <a:t>Tiedostojen lähettäminen:  </a:t>
            </a:r>
            <a:r>
              <a:rPr lang="fi-FI" sz="2400" dirty="0" err="1"/>
              <a:t>WeTransfer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27647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958D46-DB44-BB9A-6222-2C42AD22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6.2. Alustojen saavutettavuus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1E2728-76D6-C18B-C5B6-499B74F7F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Instagram: alt-tekstit, kuvatekstit, stoorit ja </a:t>
            </a:r>
            <a:r>
              <a:rPr lang="fi-FI" dirty="0" err="1"/>
              <a:t>reelsit</a:t>
            </a:r>
            <a:r>
              <a:rPr lang="fi-FI" dirty="0"/>
              <a:t> eivät toimi lukuohjelmissa?</a:t>
            </a:r>
          </a:p>
          <a:p>
            <a:r>
              <a:rPr lang="fi-FI" dirty="0" err="1"/>
              <a:t>TikTok</a:t>
            </a:r>
            <a:r>
              <a:rPr lang="fi-FI" dirty="0"/>
              <a:t>: kuvatekstit + ääni (kuvailu ääneen ei toimi hyvin algoritmien kanssa), lukuohjelmat eivät toimi?</a:t>
            </a:r>
          </a:p>
          <a:p>
            <a:r>
              <a:rPr lang="fi-FI" dirty="0"/>
              <a:t>Facebook: alt-tekstit, kuvatekstit</a:t>
            </a:r>
          </a:p>
          <a:p>
            <a:r>
              <a:rPr lang="fi-FI" dirty="0"/>
              <a:t>Taiteilijavinkki: kuvaile fiilistä, tekstuuria, värisävyjä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BBB36E-62F6-5D22-307C-34484FF0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@kurkisandra</a:t>
            </a:r>
          </a:p>
          <a:p>
            <a:pPr rtl="0"/>
            <a:endParaRPr lang="fi-FI" noProof="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C4846-4092-0985-F2F8-5CCE8D6B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i-FI" noProof="0" smtClean="0"/>
              <a:t>16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6106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CC36DA-F41E-DC18-DA68-40E65C6D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81" y="732248"/>
            <a:ext cx="8811530" cy="13172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6.3.  Miten tavoittaa uutta yleisöä?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38FBA5B-C7F4-B2AE-5957-DF366A3E23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828801"/>
            <a:ext cx="9903372" cy="429695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Ymmärrä ja opettele kokeilemalla alustojen erilaiset algoritmit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VIDEOT ja kuvakarusellit (IG </a:t>
            </a:r>
            <a:r>
              <a:rPr lang="fi-FI" dirty="0" err="1"/>
              <a:t>vs</a:t>
            </a:r>
            <a:r>
              <a:rPr lang="fi-FI" dirty="0"/>
              <a:t> TT)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1,5 sekuntia + ajan vietto </a:t>
            </a:r>
          </a:p>
          <a:p>
            <a:r>
              <a:rPr lang="fi-FI" dirty="0"/>
              <a:t> </a:t>
            </a:r>
            <a:r>
              <a:rPr lang="fi-FI" dirty="0">
                <a:sym typeface="Wingdings" panose="05000000000000000000" pitchFamily="2" charset="2"/>
              </a:rPr>
              <a:t> nopeatempoisuus, ”klikkiotsikko” </a:t>
            </a:r>
            <a:r>
              <a:rPr lang="fi-FI" dirty="0" err="1">
                <a:sym typeface="Wingdings" panose="05000000000000000000" pitchFamily="2" charset="2"/>
              </a:rPr>
              <a:t>vs</a:t>
            </a:r>
            <a:r>
              <a:rPr lang="fi-FI" dirty="0">
                <a:sym typeface="Wingdings" panose="05000000000000000000" pitchFamily="2" charset="2"/>
              </a:rPr>
              <a:t> ”uutinen”</a:t>
            </a:r>
          </a:p>
          <a:p>
            <a:r>
              <a:rPr lang="fi-FI" dirty="0">
                <a:sym typeface="Wingdings" panose="05000000000000000000" pitchFamily="2" charset="2"/>
              </a:rPr>
              <a:t> Koukku jokaisen postauksen alkuun!!</a:t>
            </a:r>
            <a:endParaRPr lang="fi-FI" dirty="0"/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Tuo erottautumistekijä heti esiin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Hae draamaa ja kärjistä tarvittaessa 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i-FI" dirty="0">
                <a:sym typeface="Wingdings" panose="05000000000000000000" pitchFamily="2" charset="2"/>
              </a:rPr>
              <a:t>Kerro HETI vähintään tekstillä, mitä </a:t>
            </a:r>
            <a:r>
              <a:rPr lang="fi-FI" dirty="0" err="1">
                <a:sym typeface="Wingdings" panose="05000000000000000000" pitchFamily="2" charset="2"/>
              </a:rPr>
              <a:t>ns</a:t>
            </a:r>
            <a:r>
              <a:rPr lang="fi-FI" dirty="0">
                <a:sym typeface="Wingdings" panose="05000000000000000000" pitchFamily="2" charset="2"/>
              </a:rPr>
              <a:t> tarjoat, suoraan asiaan (</a:t>
            </a:r>
            <a:r>
              <a:rPr lang="fi-FI" dirty="0" err="1">
                <a:sym typeface="Wingdings" panose="05000000000000000000" pitchFamily="2" charset="2"/>
              </a:rPr>
              <a:t>huom</a:t>
            </a:r>
            <a:r>
              <a:rPr lang="fi-FI" dirty="0">
                <a:sym typeface="Wingdings" panose="05000000000000000000" pitchFamily="2" charset="2"/>
              </a:rPr>
              <a:t> myös kansikuvien otsikot) </a:t>
            </a:r>
          </a:p>
          <a:p>
            <a:r>
              <a:rPr lang="fi-FI" dirty="0">
                <a:sym typeface="Wingdings" panose="05000000000000000000" pitchFamily="2" charset="2"/>
              </a:rPr>
              <a:t>+ avainsanat tärkeämpiä kuin hashtagit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178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909F65-0962-0A46-7988-3EEC3992E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007" y="721737"/>
            <a:ext cx="9641847" cy="1443393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6.4. Vähemmistötaiteilijana somessa 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DB85561-A0FD-5ED1-23B4-D5413E47BC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3509" y="2013387"/>
            <a:ext cx="9641847" cy="393546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Mitä taiteilijoita/vähemmistön edustajia tiedät somesta?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Mitä he jakavat siellä?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Esim. kuvataiteilijat </a:t>
            </a:r>
            <a:r>
              <a:rPr lang="fi-FI" dirty="0" err="1"/>
              <a:t>vs</a:t>
            </a:r>
            <a:r>
              <a:rPr lang="fi-FI" dirty="0"/>
              <a:t> artistit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seuraa kollegoita, sekä muita somevaikuttajia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 hyödynnä trendejä, löydä oma näkökulma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  käännä oma vamma/vähemmistö ”voitoksi”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 toista titteliäsi, ketään ei kiinnosta kuka olet vaan mitä teet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5073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6F2B73-4100-0FD3-210B-3AB917558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449038"/>
            <a:ext cx="9144000" cy="948838"/>
          </a:xfrm>
        </p:spPr>
        <p:txBody>
          <a:bodyPr/>
          <a:lstStyle/>
          <a:p>
            <a:r>
              <a:rPr lang="fi-FI" dirty="0"/>
              <a:t>Seuraamisvinkkejä: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1CCB20-98A9-8AB9-CE21-0AA0AE80AC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1492469"/>
            <a:ext cx="9144000" cy="4559081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Sandra Kurki IG &amp; TT: @kurkisandra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Miguel Peltomaa IG @miguelhurtado TT @itsmiguelhurtado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 err="1"/>
              <a:t>Jasmine</a:t>
            </a:r>
            <a:r>
              <a:rPr lang="fi-FI" dirty="0"/>
              <a:t> Repo IG @repojasmine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Pinja Eskola IG @kynaniekka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Elli Malinen IG @sairastellen TT @ellimmatilda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 err="1"/>
              <a:t>Selina</a:t>
            </a:r>
            <a:r>
              <a:rPr lang="fi-FI" dirty="0"/>
              <a:t> </a:t>
            </a:r>
            <a:r>
              <a:rPr lang="fi-FI" dirty="0" err="1"/>
              <a:t>Nera</a:t>
            </a:r>
            <a:r>
              <a:rPr lang="fi-FI" dirty="0"/>
              <a:t> IG @selinanera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Anniina Lehtinen IG&amp;TT @lehtinen.anniina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Emma TT @sokkokokki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Ronja </a:t>
            </a:r>
            <a:r>
              <a:rPr lang="fi-FI" dirty="0" err="1"/>
              <a:t>Hampf</a:t>
            </a:r>
            <a:r>
              <a:rPr lang="fi-FI" dirty="0"/>
              <a:t> IG &amp; TT @hampfinronja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Sanna Kalmari IG @sannakalmari FB Palmuasema</a:t>
            </a:r>
          </a:p>
        </p:txBody>
      </p:sp>
    </p:spTree>
    <p:extLst>
      <p:ext uri="{BB962C8B-B14F-4D97-AF65-F5344CB8AC3E}">
        <p14:creationId xmlns:p14="http://schemas.microsoft.com/office/powerpoint/2010/main" val="310735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99" y="1313793"/>
            <a:ext cx="3928155" cy="1713185"/>
          </a:xfrm>
        </p:spPr>
        <p:txBody>
          <a:bodyPr rtlCol="0" anchor="b">
            <a:noAutofit/>
          </a:bodyPr>
          <a:lstStyle/>
          <a:p>
            <a:pPr rtl="0"/>
            <a:r>
              <a:rPr lang="fi-FI" sz="3600" dirty="0"/>
              <a:t>Tänään ohjelmassa jaksoittain:</a:t>
            </a:r>
            <a:br>
              <a:rPr lang="fi-FI" sz="3600" dirty="0"/>
            </a:br>
            <a:endParaRPr lang="fi-FI" sz="3600" dirty="0"/>
          </a:p>
        </p:txBody>
      </p:sp>
      <p:sp>
        <p:nvSpPr>
          <p:cNvPr id="16" name="Päivämäärän paikkamerkki 15">
            <a:extLst>
              <a:ext uri="{FF2B5EF4-FFF2-40B4-BE49-F238E27FC236}">
                <a16:creationId xmlns:a16="http://schemas.microsoft.com/office/drawing/2014/main" id="{7FFBE36B-5CC8-44EE-801B-6159157B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16.11.2024</a:t>
            </a:r>
            <a:endParaRPr lang="fi-FI"/>
          </a:p>
        </p:txBody>
      </p:sp>
      <p:sp>
        <p:nvSpPr>
          <p:cNvPr id="17" name="Alatunnisteen paikkamerkki 16">
            <a:extLst>
              <a:ext uri="{FF2B5EF4-FFF2-40B4-BE49-F238E27FC236}">
                <a16:creationId xmlns:a16="http://schemas.microsoft.com/office/drawing/2014/main" id="{FF014D18-B223-4ED4-BCCA-1E4C382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41898C30-E58E-4EC9-8A27-DF1822A9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2</a:t>
            </a:fld>
            <a:endParaRPr lang="fi-FI"/>
          </a:p>
        </p:txBody>
      </p:sp>
      <p:graphicFrame>
        <p:nvGraphicFramePr>
          <p:cNvPr id="20" name="Sisällön paikkamerkki 2">
            <a:extLst>
              <a:ext uri="{FF2B5EF4-FFF2-40B4-BE49-F238E27FC236}">
                <a16:creationId xmlns:a16="http://schemas.microsoft.com/office/drawing/2014/main" id="{9661244C-5DA2-1243-3CE3-D9AB3AF37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968610"/>
              </p:ext>
            </p:extLst>
          </p:nvPr>
        </p:nvGraphicFramePr>
        <p:xfrm>
          <a:off x="5183188" y="685801"/>
          <a:ext cx="617220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494397-BB92-8B6C-0888-B1C5C41F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625"/>
            <a:ext cx="10515600" cy="1325563"/>
          </a:xfrm>
        </p:spPr>
        <p:txBody>
          <a:bodyPr/>
          <a:lstStyle/>
          <a:p>
            <a:r>
              <a:rPr lang="fi-FI" dirty="0"/>
              <a:t>6.5. Mitä postata?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D17F6F-7649-FFCD-5AA6-1A23B8936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896"/>
            <a:ext cx="10515600" cy="4810886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Vastaa yleisön kysymyksiin </a:t>
            </a:r>
          </a:p>
          <a:p>
            <a:r>
              <a:rPr lang="fi-FI" dirty="0"/>
              <a:t>Kysy Chat </a:t>
            </a:r>
            <a:r>
              <a:rPr lang="fi-FI" dirty="0" err="1"/>
              <a:t>GPT:ltä</a:t>
            </a:r>
            <a:r>
              <a:rPr lang="fi-FI" dirty="0"/>
              <a:t> apua</a:t>
            </a:r>
          </a:p>
          <a:p>
            <a:r>
              <a:rPr lang="fi-FI" dirty="0"/>
              <a:t>Hyödynnä itseäsi koskevat merkkipäivät</a:t>
            </a:r>
          </a:p>
          <a:p>
            <a:r>
              <a:rPr lang="fi-FI" dirty="0"/>
              <a:t>Näytä omaa taidettasi </a:t>
            </a:r>
          </a:p>
          <a:p>
            <a:r>
              <a:rPr lang="fi-FI" dirty="0"/>
              <a:t>My </a:t>
            </a:r>
            <a:r>
              <a:rPr lang="fi-FI" dirty="0" err="1"/>
              <a:t>day</a:t>
            </a:r>
            <a:r>
              <a:rPr lang="fi-FI" dirty="0"/>
              <a:t>, näytä omaa arkeasi</a:t>
            </a:r>
          </a:p>
          <a:p>
            <a:r>
              <a:rPr lang="fi-FI" dirty="0"/>
              <a:t>Oletukset </a:t>
            </a:r>
            <a:r>
              <a:rPr lang="fi-FI" dirty="0" err="1"/>
              <a:t>vs</a:t>
            </a:r>
            <a:r>
              <a:rPr lang="fi-FI" dirty="0"/>
              <a:t> todellisuus</a:t>
            </a:r>
          </a:p>
          <a:p>
            <a:r>
              <a:rPr lang="fi-FI" dirty="0"/>
              <a:t>Näytä miten tuotat taidettasi, mitä prosesseja kuuluu</a:t>
            </a:r>
          </a:p>
          <a:p>
            <a:r>
              <a:rPr lang="fi-FI" dirty="0"/>
              <a:t>Kerro omista ajatuksistasi </a:t>
            </a:r>
          </a:p>
          <a:p>
            <a:r>
              <a:rPr lang="fi-FI" dirty="0"/>
              <a:t>Hyödynnä omat haasteet/oletukset </a:t>
            </a:r>
            <a:r>
              <a:rPr lang="fi-FI" dirty="0">
                <a:sym typeface="Wingdings" panose="05000000000000000000" pitchFamily="2" charset="2"/>
              </a:rPr>
              <a:t> tee niistä sisältöä</a:t>
            </a:r>
          </a:p>
          <a:p>
            <a:r>
              <a:rPr lang="fi-FI" dirty="0">
                <a:sym typeface="Wingdings" panose="05000000000000000000" pitchFamily="2" charset="2"/>
              </a:rPr>
              <a:t>Ota osaa trendeihin, mutta omalla näkökulmalla</a:t>
            </a:r>
          </a:p>
          <a:p>
            <a:r>
              <a:rPr lang="fi-FI" dirty="0">
                <a:sym typeface="Wingdings" panose="05000000000000000000" pitchFamily="2" charset="2"/>
              </a:rPr>
              <a:t> madalla omaa kynnystä ja anna mennä!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BFEA36-A0BF-E9FE-7662-7742DA42C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268C04-D48E-F5A7-8C36-34ED1E15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noProof="0" dirty="0"/>
              <a:t>ALATUNNISTEEN ESIMERKKITEKSTI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8196C6-2A0B-5EB0-BAD1-926A7756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i-FI" noProof="0" smtClean="0"/>
              <a:t>20</a:t>
            </a:fld>
            <a:endParaRPr lang="fi-FI" noProof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D100F57-9E42-7B67-CAE4-AB2CAE25841E}"/>
              </a:ext>
            </a:extLst>
          </p:cNvPr>
          <p:cNvSpPr txBox="1"/>
          <p:nvPr/>
        </p:nvSpPr>
        <p:spPr>
          <a:xfrm>
            <a:off x="7581712" y="892524"/>
            <a:ext cx="3772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accent1"/>
                </a:solidFill>
              </a:rPr>
              <a:t>Huom</a:t>
            </a:r>
            <a:r>
              <a:rPr lang="fi-FI" dirty="0">
                <a:solidFill>
                  <a:schemeClr val="accent1"/>
                </a:solidFill>
              </a:rPr>
              <a:t>! Suosittelen postaamaan hieman taiteen ulkopuoleltakin, koska teet itsestäsi silloin kiinnostavan ja tavoitat enemmän ihmisiä</a:t>
            </a:r>
          </a:p>
        </p:txBody>
      </p:sp>
    </p:spTree>
    <p:extLst>
      <p:ext uri="{BB962C8B-B14F-4D97-AF65-F5344CB8AC3E}">
        <p14:creationId xmlns:p14="http://schemas.microsoft.com/office/powerpoint/2010/main" val="3377408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956E53-A618-23F5-9328-5109A497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 näitä: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47376A-AA38-E1A2-9DBC-FBA7176F2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8801"/>
            <a:ext cx="8621110" cy="4348162"/>
          </a:xfrm>
        </p:spPr>
        <p:txBody>
          <a:bodyPr>
            <a:normAutofit fontScale="70000" lnSpcReduction="20000"/>
          </a:bodyPr>
          <a:lstStyle/>
          <a:p>
            <a:r>
              <a:rPr lang="fi-FI" dirty="0"/>
              <a:t>Itsekriittisyys </a:t>
            </a:r>
            <a:r>
              <a:rPr lang="fi-FI" dirty="0" err="1"/>
              <a:t>vs</a:t>
            </a:r>
            <a:r>
              <a:rPr lang="fi-FI" dirty="0"/>
              <a:t> armollisuus </a:t>
            </a:r>
            <a:r>
              <a:rPr lang="fi-FI" dirty="0">
                <a:sym typeface="Wingdings" panose="05000000000000000000" pitchFamily="2" charset="2"/>
              </a:rPr>
              <a:t> kultainen keskitie</a:t>
            </a:r>
          </a:p>
          <a:p>
            <a:r>
              <a:rPr lang="fi-FI" dirty="0">
                <a:sym typeface="Wingdings" panose="05000000000000000000" pitchFamily="2" charset="2"/>
              </a:rPr>
              <a:t>Määrä </a:t>
            </a:r>
            <a:r>
              <a:rPr lang="fi-FI" dirty="0" err="1">
                <a:sym typeface="Wingdings" panose="05000000000000000000" pitchFamily="2" charset="2"/>
              </a:rPr>
              <a:t>vs</a:t>
            </a:r>
            <a:r>
              <a:rPr lang="fi-FI" dirty="0">
                <a:sym typeface="Wingdings" panose="05000000000000000000" pitchFamily="2" charset="2"/>
              </a:rPr>
              <a:t> laatu (alussa painota määrää, mutta huono laatu ei kanna pitkälle)</a:t>
            </a:r>
          </a:p>
          <a:p>
            <a:r>
              <a:rPr lang="fi-FI" dirty="0">
                <a:sym typeface="Wingdings" panose="05000000000000000000" pitchFamily="2" charset="2"/>
              </a:rPr>
              <a:t>Omat resurssit ja voimavarat </a:t>
            </a:r>
          </a:p>
          <a:p>
            <a:r>
              <a:rPr lang="fi-FI" dirty="0"/>
              <a:t>Omat arvot ja tavoitteet</a:t>
            </a:r>
          </a:p>
          <a:p>
            <a:r>
              <a:rPr lang="fi-FI" dirty="0"/>
              <a:t>Draaman kaari</a:t>
            </a:r>
          </a:p>
          <a:p>
            <a:r>
              <a:rPr lang="fi-FI" dirty="0"/>
              <a:t>Sitouttavuus </a:t>
            </a:r>
            <a:r>
              <a:rPr lang="fi-FI" dirty="0">
                <a:sym typeface="Wingdings" panose="05000000000000000000" pitchFamily="2" charset="2"/>
              </a:rPr>
              <a:t> kysymykset ja CTA </a:t>
            </a:r>
          </a:p>
          <a:p>
            <a:r>
              <a:rPr lang="fi-FI" dirty="0">
                <a:sym typeface="Wingdings" panose="05000000000000000000" pitchFamily="2" charset="2"/>
              </a:rPr>
              <a:t>Liitä postaukset jotenkin omiin aiheisiin </a:t>
            </a:r>
          </a:p>
          <a:p>
            <a:r>
              <a:rPr lang="fi-FI" dirty="0" err="1">
                <a:sym typeface="Wingdings" panose="05000000000000000000" pitchFamily="2" charset="2"/>
              </a:rPr>
              <a:t>Consistency</a:t>
            </a:r>
            <a:r>
              <a:rPr lang="fi-FI" dirty="0">
                <a:sym typeface="Wingdings" panose="05000000000000000000" pitchFamily="2" charset="2"/>
              </a:rPr>
              <a:t> is </a:t>
            </a:r>
            <a:r>
              <a:rPr lang="fi-FI" dirty="0" err="1">
                <a:sym typeface="Wingdings" panose="05000000000000000000" pitchFamily="2" charset="2"/>
              </a:rPr>
              <a:t>the</a:t>
            </a: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err="1">
                <a:sym typeface="Wingdings" panose="05000000000000000000" pitchFamily="2" charset="2"/>
              </a:rPr>
              <a:t>key</a:t>
            </a:r>
            <a:endParaRPr lang="fi-FI" dirty="0">
              <a:sym typeface="Wingdings" panose="05000000000000000000" pitchFamily="2" charset="2"/>
            </a:endParaRPr>
          </a:p>
          <a:p>
            <a:r>
              <a:rPr lang="fi-FI" dirty="0" err="1">
                <a:sym typeface="Wingdings" panose="05000000000000000000" pitchFamily="2" charset="2"/>
              </a:rPr>
              <a:t>Trust</a:t>
            </a: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err="1">
                <a:sym typeface="Wingdings" panose="05000000000000000000" pitchFamily="2" charset="2"/>
              </a:rPr>
              <a:t>the</a:t>
            </a: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err="1">
                <a:sym typeface="Wingdings" panose="05000000000000000000" pitchFamily="2" charset="2"/>
              </a:rPr>
              <a:t>process</a:t>
            </a:r>
            <a:endParaRPr lang="fi-FI" dirty="0">
              <a:sym typeface="Wingdings" panose="05000000000000000000" pitchFamily="2" charset="2"/>
            </a:endParaRP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612C62-3711-0894-B798-27B4FE89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i-FI" noProof="0"/>
              <a:t>1.3.20XX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DDFEF78-12D3-4F40-22FD-1A28BAAB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noProof="0"/>
              <a:t>ALATUNNISTEEN ESIMERKKITEKSTI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530D7A6-5AD0-74FD-8B20-5CB53424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i-FI" noProof="0" smtClean="0"/>
              <a:t>21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82008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1CF87-E77E-6A10-84F2-87752596D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5AC09524-40B9-74B7-F2F7-B02C36D78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79" b="6217"/>
          <a:stretch/>
        </p:blipFill>
        <p:spPr>
          <a:xfrm>
            <a:off x="478828" y="474194"/>
            <a:ext cx="5617171" cy="5909611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721FB7C9-CD46-0181-25F7-92B1428B6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0"/>
            <a:ext cx="5298314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fi-FI" dirty="0">
                <a:solidFill>
                  <a:schemeClr val="accent1"/>
                </a:solidFill>
              </a:rPr>
              <a:t>TEHTÄVÄ</a:t>
            </a:r>
            <a:br>
              <a:rPr lang="fi-FI" dirty="0">
                <a:solidFill>
                  <a:schemeClr val="accent1"/>
                </a:solidFill>
              </a:rPr>
            </a:br>
            <a:endParaRPr lang="fi-FI" dirty="0">
              <a:solidFill>
                <a:schemeClr val="accent1"/>
              </a:solidFill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4E614C4-E95D-4C97-0123-8E93AF5E4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138" y="1821490"/>
            <a:ext cx="5058258" cy="4022261"/>
          </a:xfrm>
        </p:spPr>
        <p:txBody>
          <a:bodyPr rtlCol="0" anchorCtr="0">
            <a:normAutofit fontScale="92500" lnSpcReduction="10000"/>
          </a:bodyPr>
          <a:lstStyle/>
          <a:p>
            <a:pPr rtl="0"/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Miten näistä esimerkkijulkaisuista saisi tehokkaamman/oman näköisen?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Upsidedown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–trendi &amp; Sandra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24 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carat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labubu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–trendi &amp; Sandra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Mun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päivä –video –Sandra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Päiväreissulla ystävien kanssa – Sandra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Festareilla 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ekaa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kertaa – Sandra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Espoo Cine - Sandra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1">
                  <a:alpha val="70000"/>
                </a:schemeClr>
              </a:solidFill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AFDAC78-94A0-FDB0-3AAB-2B2D5900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289799C-5945-F9A0-3551-2157905B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22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5279FA1-419A-C39E-5E3E-D874EE0BEDEF}"/>
              </a:ext>
            </a:extLst>
          </p:cNvPr>
          <p:cNvSpPr txBox="1"/>
          <p:nvPr/>
        </p:nvSpPr>
        <p:spPr>
          <a:xfrm rot="1830414">
            <a:off x="3783724" y="136634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</a:rPr>
              <a:t>Kysyttävää?</a:t>
            </a:r>
          </a:p>
        </p:txBody>
      </p:sp>
    </p:spTree>
    <p:extLst>
      <p:ext uri="{BB962C8B-B14F-4D97-AF65-F5344CB8AC3E}">
        <p14:creationId xmlns:p14="http://schemas.microsoft.com/office/powerpoint/2010/main" val="3607565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437070-77F8-2CFC-6B20-BFF4A72D8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822" y="575162"/>
            <a:ext cx="10570356" cy="812203"/>
          </a:xfrm>
        </p:spPr>
        <p:txBody>
          <a:bodyPr>
            <a:normAutofit fontScale="90000"/>
          </a:bodyPr>
          <a:lstStyle/>
          <a:p>
            <a:r>
              <a:rPr lang="fi-FI" dirty="0"/>
              <a:t>7. Vähemmistöbrändin kaupallistaminen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ECEC14-28CD-34AD-69A7-562CE6ED8D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4000" y="1471448"/>
            <a:ext cx="9857178" cy="516058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Helposti lähestyttävä (mukava </a:t>
            </a:r>
            <a:r>
              <a:rPr lang="fi-FI" dirty="0" err="1"/>
              <a:t>vs</a:t>
            </a:r>
            <a:r>
              <a:rPr lang="fi-FI" dirty="0"/>
              <a:t> rehellisyys)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Aitous </a:t>
            </a:r>
            <a:r>
              <a:rPr lang="fi-FI" dirty="0" err="1"/>
              <a:t>trendaa</a:t>
            </a:r>
            <a:r>
              <a:rPr lang="fi-FI" dirty="0"/>
              <a:t>, mutta positiivinen ”</a:t>
            </a:r>
            <a:r>
              <a:rPr lang="fi-FI" dirty="0" err="1"/>
              <a:t>viba</a:t>
            </a:r>
            <a:r>
              <a:rPr lang="fi-FI" dirty="0"/>
              <a:t>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Asiaa, mutta ei liian </a:t>
            </a:r>
            <a:r>
              <a:rPr lang="fi-FI" dirty="0" err="1"/>
              <a:t>kontroversaalia</a:t>
            </a:r>
            <a:endParaRPr lang="fi-FI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Aktiivinen myynti (sinua ei haeta kotoa)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 sinun on perusteltava enemmän kuin muiden </a:t>
            </a:r>
            <a:endParaRPr lang="fi-FI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/>
              <a:t>Yritä keksiä miten yritys/tuote liittyy omaan elämään (</a:t>
            </a:r>
            <a:r>
              <a:rPr lang="fi-FI" dirty="0" err="1"/>
              <a:t>esim</a:t>
            </a:r>
            <a:r>
              <a:rPr lang="fi-FI" dirty="0"/>
              <a:t> Lumene ja vammainen nainen) </a:t>
            </a:r>
            <a:r>
              <a:rPr lang="fi-FI" dirty="0">
                <a:sym typeface="Wingdings" panose="05000000000000000000" pitchFamily="2" charset="2"/>
              </a:rPr>
              <a:t> brändäys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Laadukas sisältö joka vastaa jo etukäteen myytävää tuotetta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Oma tyyli: tuotteet ja yrityksen sekä tuotetun sisällön on </a:t>
            </a:r>
            <a:r>
              <a:rPr lang="fi-FI" dirty="0" err="1">
                <a:sym typeface="Wingdings" panose="05000000000000000000" pitchFamily="2" charset="2"/>
              </a:rPr>
              <a:t>mathattava</a:t>
            </a:r>
            <a:endParaRPr lang="fi-FI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339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59C173-517F-E770-0E8E-505F11D4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Huomioi myös nämä: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1C0CBE-6FE8-67AF-5182-ECFD148C8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Selkeä brändin ydin(viesti)</a:t>
            </a:r>
          </a:p>
          <a:p>
            <a:r>
              <a:rPr lang="fi-FI" dirty="0"/>
              <a:t>Erottautuvuus </a:t>
            </a:r>
            <a:r>
              <a:rPr lang="fi-FI" dirty="0" err="1"/>
              <a:t>erottautuvuus</a:t>
            </a:r>
            <a:r>
              <a:rPr lang="fi-FI" dirty="0"/>
              <a:t> </a:t>
            </a:r>
            <a:r>
              <a:rPr lang="fi-FI" dirty="0" err="1"/>
              <a:t>erottautuvuus</a:t>
            </a:r>
            <a:endParaRPr lang="fi-FI" dirty="0"/>
          </a:p>
          <a:p>
            <a:r>
              <a:rPr lang="fi-FI" dirty="0"/>
              <a:t>Kohderyhmä (somessa laajempi kuin perinteisesti)</a:t>
            </a:r>
          </a:p>
          <a:p>
            <a:r>
              <a:rPr lang="fi-FI" dirty="0"/>
              <a:t>Älä kavenna itseäsi/kohdeyleisöä turhan pieneksi</a:t>
            </a:r>
          </a:p>
          <a:p>
            <a:r>
              <a:rPr lang="fi-FI" dirty="0"/>
              <a:t>Tarinat myyvät</a:t>
            </a:r>
          </a:p>
          <a:p>
            <a:r>
              <a:rPr lang="fi-FI" dirty="0"/>
              <a:t>Sisältöjen/yhteistyökumppanin saavutettavuus ja arvot</a:t>
            </a:r>
          </a:p>
          <a:p>
            <a:r>
              <a:rPr lang="fi-FI" dirty="0"/>
              <a:t>brändivärit/yhteneväisyys </a:t>
            </a:r>
          </a:p>
          <a:p>
            <a:pPr marL="22860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2AC3E5-4AC1-6874-2CD2-ED60D302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noProof="0" dirty="0"/>
              <a:t>@KURKISANDRA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61FB9A-9C1A-70F6-DD10-39383981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844951-7827-47D4-8276-7DDE1FA7D85A}" type="slidenum">
              <a:rPr lang="fi-FI" noProof="0" smtClean="0"/>
              <a:t>24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975813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F49E0-D246-7132-1373-B3C5D56C3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A785DD30-BBA7-7BCC-9CD5-B3787E89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22" t="14713" b="6693"/>
          <a:stretch/>
        </p:blipFill>
        <p:spPr>
          <a:xfrm>
            <a:off x="5916656" y="487171"/>
            <a:ext cx="5796516" cy="5942204"/>
          </a:xfrm>
          <a:prstGeom prst="rect">
            <a:avLst/>
          </a:prstGeom>
        </p:spPr>
      </p:pic>
      <p:pic>
        <p:nvPicPr>
          <p:cNvPr id="10" name="Kuva 9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1FA68330-416C-7BA0-9FE8-C5D11371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79" b="6217"/>
          <a:stretch/>
        </p:blipFill>
        <p:spPr>
          <a:xfrm>
            <a:off x="478828" y="487171"/>
            <a:ext cx="5617171" cy="5909611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78B8E97A-BBE1-D4F4-2D36-673BDC42E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93" y="707693"/>
            <a:ext cx="9144000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fi-FI" dirty="0">
                <a:solidFill>
                  <a:schemeClr val="bg1"/>
                </a:solidFill>
              </a:rPr>
              <a:t>Kysyttävää?</a:t>
            </a:r>
            <a:br>
              <a:rPr lang="fi-FI" dirty="0">
                <a:solidFill>
                  <a:schemeClr val="bg1"/>
                </a:solidFill>
              </a:rPr>
            </a:b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28610B6-53BF-DBCC-3857-52DE794FF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8541" y="2262394"/>
            <a:ext cx="5058258" cy="1655762"/>
          </a:xfrm>
        </p:spPr>
        <p:txBody>
          <a:bodyPr rtlCol="0" anchorCtr="0">
            <a:normAutofit/>
          </a:bodyPr>
          <a:lstStyle/>
          <a:p>
            <a:pPr rtl="0"/>
            <a:r>
              <a:rPr lang="fi-FI" dirty="0">
                <a:solidFill>
                  <a:schemeClr val="bg1">
                    <a:alpha val="70000"/>
                  </a:schemeClr>
                </a:solidFill>
              </a:rPr>
              <a:t>Käytä tilaisuus hyväksi, kysy MITÄ vain!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D6549B-80A7-F7EF-162A-E7352BDB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3121E65-13EF-FFB5-ED36-838F6D1C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603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1791-203E-68DC-705D-93EF3A43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8860D0B3-DB50-B9E5-1C22-311EBE8749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79" b="6217"/>
          <a:stretch/>
        </p:blipFill>
        <p:spPr>
          <a:xfrm>
            <a:off x="478828" y="487171"/>
            <a:ext cx="5617171" cy="5909611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8CD0CDB1-2AF6-9E5D-11BA-CADEB76A8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8541" y="614080"/>
            <a:ext cx="9144000" cy="1088012"/>
          </a:xfrm>
        </p:spPr>
        <p:txBody>
          <a:bodyPr rtlCol="0" anchor="b">
            <a:normAutofit/>
          </a:bodyPr>
          <a:lstStyle/>
          <a:p>
            <a:pPr rtl="0"/>
            <a:r>
              <a:rPr lang="fi-FI" dirty="0">
                <a:solidFill>
                  <a:schemeClr val="accent1"/>
                </a:solidFill>
              </a:rPr>
              <a:t>TEHTÄVÄ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92300B1-064F-3547-7B25-3DFE649A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5542" y="1829001"/>
            <a:ext cx="5058258" cy="4106875"/>
          </a:xfrm>
        </p:spPr>
        <p:txBody>
          <a:bodyPr rtlCol="0" anchorCtr="0">
            <a:normAutofit fontScale="92500" lnSpcReduction="10000"/>
          </a:bodyPr>
          <a:lstStyle/>
          <a:p>
            <a:pPr rtl="0"/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Miten yhdistäisit nämä yritykset Sandran henkilöbrändiin, jotta ne olisi helpompi myydä?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Zalando</a:t>
            </a:r>
            <a:endParaRPr lang="fi-FI" dirty="0">
              <a:solidFill>
                <a:schemeClr val="accent1">
                  <a:alpha val="70000"/>
                </a:schemeClr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Finnair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Nike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Suomen Olympiakomitea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Clas 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Ohlson</a:t>
            </a:r>
            <a:endParaRPr lang="fi-FI" dirty="0">
              <a:solidFill>
                <a:schemeClr val="accent1">
                  <a:alpha val="70000"/>
                </a:schemeClr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Ikea/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Hemtex</a:t>
            </a:r>
            <a:endParaRPr lang="fi-FI" dirty="0">
              <a:solidFill>
                <a:schemeClr val="accent1">
                  <a:alpha val="70000"/>
                </a:schemeClr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1">
                  <a:alpha val="70000"/>
                </a:schemeClr>
              </a:solidFill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57428A4-1196-F236-0925-4D5AB8C7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E690106-A948-7FB1-A49D-603E3CA8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6742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BEAB4-5BDD-F2AA-2B5E-B71BC2D48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41EB709D-A2A7-DAD1-4DD4-9A53B595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79" b="6217"/>
          <a:stretch/>
        </p:blipFill>
        <p:spPr>
          <a:xfrm>
            <a:off x="478828" y="487171"/>
            <a:ext cx="5617171" cy="5909611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DF9CB91C-E986-2F64-D631-8ADC70E87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8541" y="614080"/>
            <a:ext cx="9144000" cy="1088012"/>
          </a:xfrm>
        </p:spPr>
        <p:txBody>
          <a:bodyPr rtlCol="0" anchor="b">
            <a:normAutofit/>
          </a:bodyPr>
          <a:lstStyle/>
          <a:p>
            <a:pPr rtl="0"/>
            <a:r>
              <a:rPr lang="fi-FI" dirty="0">
                <a:solidFill>
                  <a:schemeClr val="accent1"/>
                </a:solidFill>
              </a:rPr>
              <a:t>WORKSHOP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CFCD235-939A-E22D-52A3-7F6C000A5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5542" y="1829001"/>
            <a:ext cx="5058258" cy="4106875"/>
          </a:xfrm>
        </p:spPr>
        <p:txBody>
          <a:bodyPr rtlCol="0" anchorCtr="0">
            <a:normAutofit fontScale="92500" lnSpcReduction="20000"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Jakaudutaan hetkeksi pareihin/omiin oloihin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Mieti ja kirjaa ylös: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1. Mikä on sinun tavoitteesi taiteilijana?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2. Mikä on sinun henkilöbrändin ydinviesti?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3. 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Suunnitele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Instagram </a:t>
            </a:r>
            <a:r>
              <a:rPr lang="fi-FI" dirty="0" err="1">
                <a:solidFill>
                  <a:schemeClr val="accent1">
                    <a:alpha val="70000"/>
                  </a:schemeClr>
                </a:solidFill>
              </a:rPr>
              <a:t>bio</a:t>
            </a: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 (150 merkkiä)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alpha val="70000"/>
                  </a:schemeClr>
                </a:solidFill>
              </a:rPr>
              <a:t>4. Keksi mahdollisimman monta postausaihetta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1">
                  <a:alpha val="70000"/>
                </a:schemeClr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fi-FI" dirty="0">
              <a:solidFill>
                <a:schemeClr val="accent1">
                  <a:alpha val="70000"/>
                </a:schemeClr>
              </a:solidFill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56BD57A-9023-B4CB-DF5F-A9DFFF28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E80229E-9817-19E8-1AAF-C9AD59A8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463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12651-EE7E-9C47-A48B-EA05ED72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EFB5B6E-8EE7-B88B-8071-2730524F7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5050" y="230191"/>
            <a:ext cx="6577515" cy="2387600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fi-FI" sz="6600" dirty="0"/>
              <a:t>Kiitos!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47CFC8FE-CFBE-7C09-A243-D6ED895D4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56118" y="3072809"/>
            <a:ext cx="6205501" cy="2894272"/>
          </a:xfrm>
        </p:spPr>
        <p:txBody>
          <a:bodyPr rtlCol="0"/>
          <a:lstStyle/>
          <a:p>
            <a:pPr rtl="0"/>
            <a:r>
              <a:rPr lang="fi-FI" sz="2000" dirty="0"/>
              <a:t>IG @kurkisandra</a:t>
            </a:r>
          </a:p>
          <a:p>
            <a:pPr rtl="0"/>
            <a:r>
              <a:rPr lang="fi-FI" sz="2000" dirty="0"/>
              <a:t>TT @kurkisandra</a:t>
            </a:r>
          </a:p>
          <a:p>
            <a:pPr rtl="0"/>
            <a:r>
              <a:rPr lang="fi-FI" sz="2000" dirty="0"/>
              <a:t>Sandra.kurki@gmail.com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17E23E0-D96B-E133-0701-564A0265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49" y="903767"/>
            <a:ext cx="4258862" cy="50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2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747" y="312934"/>
            <a:ext cx="5163462" cy="2121922"/>
          </a:xfrm>
        </p:spPr>
        <p:txBody>
          <a:bodyPr rtlCol="0"/>
          <a:lstStyle/>
          <a:p>
            <a:pPr rtl="0"/>
            <a:r>
              <a:rPr lang="fi-FI" dirty="0"/>
              <a:t>1. Kuka Sandra?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977657"/>
            <a:ext cx="5322888" cy="4073894"/>
          </a:xfrm>
        </p:spPr>
        <p:txBody>
          <a:bodyPr rtlCol="0">
            <a:normAutofit fontScale="77500" lnSpcReduction="20000"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28v, Espoo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Sosiaalisen median yrittäjä: kaupalliset yhteistyöt, sisällöntuotanto, strategia- &amp;konsultointipalvelut, puhuja- sekä mallikeikat </a:t>
            </a:r>
            <a:r>
              <a:rPr lang="fi-FI" dirty="0" err="1"/>
              <a:t>jnejne</a:t>
            </a:r>
            <a:endParaRPr lang="fi-FI" dirty="0"/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Kehitysvammaliiton hanke ”Arjen tärkein tyyppi” markkinointikoordinaattori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Kansainvälisen markkinoinnin kauppatieteiden kandidaatti</a:t>
            </a:r>
          </a:p>
        </p:txBody>
      </p:sp>
      <p:pic>
        <p:nvPicPr>
          <p:cNvPr id="8" name="Kuva 7" descr="Kuva, joka sisältää kohteen vaate, jalkineet, henkilö, vaaleanpunainen&#10;&#10;Kuvaus luotu automaattisesti">
            <a:extLst>
              <a:ext uri="{FF2B5EF4-FFF2-40B4-BE49-F238E27FC236}">
                <a16:creationId xmlns:a16="http://schemas.microsoft.com/office/drawing/2014/main" id="{88A669B2-72B6-7488-78B0-ABD23DA6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404" y="932635"/>
            <a:ext cx="3824968" cy="51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43182-22EB-43CF-838B-D3595509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 anchor="ctr">
            <a:normAutofit/>
          </a:bodyPr>
          <a:lstStyle/>
          <a:p>
            <a:pPr rtl="0"/>
            <a:r>
              <a:rPr lang="fi-FI" sz="3600" dirty="0"/>
              <a:t>”Sandra on lyönyt läpi vaikuttaja- sekä mediakentän vakuuttavalla esimerkillään rehellisestä elämästä”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5267946-87E4-4FCD-85C7-87A978DD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CDBD4D7-D985-4FC0-B4DA-EFF28F39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4</a:t>
            </a:fld>
            <a:endParaRPr lang="fi-FI"/>
          </a:p>
        </p:txBody>
      </p:sp>
      <p:graphicFrame>
        <p:nvGraphicFramePr>
          <p:cNvPr id="11" name="Sisällön paikkamerkki 3">
            <a:extLst>
              <a:ext uri="{FF2B5EF4-FFF2-40B4-BE49-F238E27FC236}">
                <a16:creationId xmlns:a16="http://schemas.microsoft.com/office/drawing/2014/main" id="{71886B1F-F78E-8EEF-7387-6AE5FAB4A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256572"/>
              </p:ext>
            </p:extLst>
          </p:nvPr>
        </p:nvGraphicFramePr>
        <p:xfrm>
          <a:off x="838200" y="2178657"/>
          <a:ext cx="10515600" cy="399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2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2607-88E2-2161-0E6C-592F182E9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A06C8C-1A31-8CDA-CDFD-26DCB00FB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747" y="312934"/>
            <a:ext cx="5163462" cy="2121922"/>
          </a:xfrm>
        </p:spPr>
        <p:txBody>
          <a:bodyPr rtlCol="0">
            <a:normAutofit fontScale="90000"/>
          </a:bodyPr>
          <a:lstStyle/>
          <a:p>
            <a:pPr rtl="0"/>
            <a:r>
              <a:rPr lang="fi-FI" dirty="0"/>
              <a:t>2. Tuhkasta siiville – </a:t>
            </a:r>
            <a:r>
              <a:rPr lang="fi-FI" dirty="0" err="1"/>
              <a:t>mun</a:t>
            </a:r>
            <a:r>
              <a:rPr lang="fi-FI" dirty="0"/>
              <a:t> tarina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E31CE8A-32F2-AD90-D7DB-5BA5ACB488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977657"/>
            <a:ext cx="5322888" cy="4073894"/>
          </a:xfrm>
        </p:spPr>
        <p:txBody>
          <a:bodyPr rtlCol="0">
            <a:normAutofit lnSpcReduction="10000"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2019 </a:t>
            </a:r>
            <a:r>
              <a:rPr lang="fi-FI" dirty="0" err="1"/>
              <a:t>MS-tauti</a:t>
            </a:r>
            <a:r>
              <a:rPr lang="fi-FI" dirty="0"/>
              <a:t>, valehtelu, menettäminen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/>
              <a:t>2020</a:t>
            </a:r>
            <a:r>
              <a:rPr lang="fi-FI" dirty="0">
                <a:sym typeface="Wingdings" panose="05000000000000000000" pitchFamily="2" charset="2"/>
              </a:rPr>
              <a:t> some mukana uuden hyväksymisessä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Terveysongelmat lisääntyivät  vertaistuki ja brändin kehitys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fi-FI" dirty="0">
                <a:sym typeface="Wingdings" panose="05000000000000000000" pitchFamily="2" charset="2"/>
              </a:rPr>
              <a:t>2024 tasapaino ja kehitys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1" name="Kuva 10" descr="Kuva, joka sisältää kohteen vaate, vaaleanpunainen, henkilö, jalkineet&#10;&#10;Kuvaus luotu automaattisesti">
            <a:extLst>
              <a:ext uri="{FF2B5EF4-FFF2-40B4-BE49-F238E27FC236}">
                <a16:creationId xmlns:a16="http://schemas.microsoft.com/office/drawing/2014/main" id="{218FBA2B-CC80-4CA8-2779-18586B7A9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940" y="717253"/>
            <a:ext cx="3781380" cy="54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3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 rtlCol="0"/>
          <a:lstStyle/>
          <a:p>
            <a:pPr rtl="0"/>
            <a:r>
              <a:rPr lang="fi-FI" dirty="0"/>
              <a:t>Tuhkasta siiville: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A3CCFA-9D3B-44D7-8242-579B4531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rtlCol="0"/>
          <a:lstStyle/>
          <a:p>
            <a:pPr rtl="0"/>
            <a:r>
              <a:rPr lang="fi-FI"/>
              <a:t>1.3.20XX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11E6AD-E6EE-4A80-8931-5E7F66D2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/>
          <a:lstStyle/>
          <a:p>
            <a:pPr rtl="0"/>
            <a:fld id="{28844951-7827-47D4-8276-7DDE1FA7D85A}" type="slidenum">
              <a:rPr lang="fi-FI" smtClean="0"/>
              <a:pPr rtl="0"/>
              <a:t>6</a:t>
            </a:fld>
            <a:endParaRPr lang="fi-FI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218AE332-9A2A-92BB-CC69-AA6E5E210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3"/>
              </a:rPr>
              <a:t>https://www.instagram.com/p/DBMdPWruyUi/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19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126DF7-5765-8505-E04A-07AE4C6E5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8414" y="567077"/>
            <a:ext cx="7333921" cy="1436443"/>
          </a:xfrm>
        </p:spPr>
        <p:txBody>
          <a:bodyPr>
            <a:normAutofit fontScale="90000"/>
          </a:bodyPr>
          <a:lstStyle/>
          <a:p>
            <a:r>
              <a:rPr lang="fi-FI" dirty="0"/>
              <a:t>Intohimona yhdenvertaisuus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B55715-2FB8-B061-2545-46DE5D7EF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4740" y="2182170"/>
            <a:ext cx="7746710" cy="2451100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Esteetön matkustaminen</a:t>
            </a:r>
          </a:p>
          <a:p>
            <a:r>
              <a:rPr lang="fi-FI" dirty="0"/>
              <a:t>Armollisia kauneusvinkkejä </a:t>
            </a:r>
          </a:p>
          <a:p>
            <a:r>
              <a:rPr lang="fi-FI" dirty="0"/>
              <a:t>Armollisia kesävinkkejä </a:t>
            </a:r>
          </a:p>
          <a:p>
            <a:r>
              <a:rPr lang="fi-FI" dirty="0"/>
              <a:t>	Kulttuuria kaikille –sisältösarja: urheilu, ravintolat, elämykset, matkailu, teatterit, festarit ja konsertit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50D3B18-9106-5C81-C999-10D69895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9" t="23492" r="1126" b="22222"/>
          <a:stretch>
            <a:fillRect/>
          </a:stretch>
        </p:blipFill>
        <p:spPr>
          <a:xfrm>
            <a:off x="3916837" y="4753795"/>
            <a:ext cx="2148568" cy="2087529"/>
          </a:xfrm>
          <a:prstGeom prst="rect">
            <a:avLst/>
          </a:prstGeom>
        </p:spPr>
      </p:pic>
      <p:pic>
        <p:nvPicPr>
          <p:cNvPr id="6" name="Kuva 5" descr="Kuva, joka sisältää kohteen teksti, vaate, jalkineet, tuoli&#10;&#10;Tekoälyllä luotu sisältö voi olla virheellistä.">
            <a:extLst>
              <a:ext uri="{FF2B5EF4-FFF2-40B4-BE49-F238E27FC236}">
                <a16:creationId xmlns:a16="http://schemas.microsoft.com/office/drawing/2014/main" id="{1C2BD12B-AB95-69D4-B6B3-49BA2D1F4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0" t="16356" r="-398" b="13334"/>
          <a:stretch>
            <a:fillRect/>
          </a:stretch>
        </p:blipFill>
        <p:spPr>
          <a:xfrm>
            <a:off x="9453587" y="171431"/>
            <a:ext cx="2571750" cy="3236289"/>
          </a:xfrm>
          <a:prstGeom prst="rect">
            <a:avLst/>
          </a:prstGeom>
        </p:spPr>
      </p:pic>
      <p:pic>
        <p:nvPicPr>
          <p:cNvPr id="8" name="Kuva 7" descr="Kuva, joka sisältää kohteen piha-, teksti, vaate, taivas&#10;&#10;Tekoälyllä luotu sisältö voi olla virheellistä.">
            <a:extLst>
              <a:ext uri="{FF2B5EF4-FFF2-40B4-BE49-F238E27FC236}">
                <a16:creationId xmlns:a16="http://schemas.microsoft.com/office/drawing/2014/main" id="{8DA19AAE-473F-0A86-EA14-85E9C0CE79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" t="24331" b="13651"/>
          <a:stretch>
            <a:fillRect/>
          </a:stretch>
        </p:blipFill>
        <p:spPr>
          <a:xfrm>
            <a:off x="2119665" y="340596"/>
            <a:ext cx="2148568" cy="2384911"/>
          </a:xfrm>
          <a:prstGeom prst="rect">
            <a:avLst/>
          </a:prstGeom>
        </p:spPr>
      </p:pic>
      <p:pic>
        <p:nvPicPr>
          <p:cNvPr id="10" name="Kuva 9" descr="Kuva, joka sisältää kohteen teksti, juliste, vaate, piha-&#10;&#10;Tekoälyllä luotu sisältö voi olla virheellistä.">
            <a:extLst>
              <a:ext uri="{FF2B5EF4-FFF2-40B4-BE49-F238E27FC236}">
                <a16:creationId xmlns:a16="http://schemas.microsoft.com/office/drawing/2014/main" id="{90817CAF-086C-B96A-EC3B-DBF314765E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72" t="19774" r="-3472" b="18748"/>
          <a:stretch>
            <a:fillRect/>
          </a:stretch>
        </p:blipFill>
        <p:spPr>
          <a:xfrm>
            <a:off x="43095" y="3652311"/>
            <a:ext cx="2738414" cy="3056764"/>
          </a:xfrm>
          <a:prstGeom prst="rect">
            <a:avLst/>
          </a:prstGeom>
        </p:spPr>
      </p:pic>
      <p:pic>
        <p:nvPicPr>
          <p:cNvPr id="12" name="Kuva 11" descr="Kuva, joka sisältää kohteen vaate, henkilö, jalkineet, luistelu&#10;&#10;Tekoälyllä luotu sisältö voi olla virheellistä.">
            <a:extLst>
              <a:ext uri="{FF2B5EF4-FFF2-40B4-BE49-F238E27FC236}">
                <a16:creationId xmlns:a16="http://schemas.microsoft.com/office/drawing/2014/main" id="{10F36D64-073C-C90B-D352-F90A7A57C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3" y="171431"/>
            <a:ext cx="2042432" cy="2723243"/>
          </a:xfrm>
          <a:prstGeom prst="rect">
            <a:avLst/>
          </a:prstGeom>
        </p:spPr>
      </p:pic>
      <p:pic>
        <p:nvPicPr>
          <p:cNvPr id="14" name="Kuva 13" descr="Kuva, joka sisältää kohteen vaate, jalkineet, henkilö, maa&#10;&#10;Tekoälyllä luotu sisältö voi olla virheellistä.">
            <a:extLst>
              <a:ext uri="{FF2B5EF4-FFF2-40B4-BE49-F238E27FC236}">
                <a16:creationId xmlns:a16="http://schemas.microsoft.com/office/drawing/2014/main" id="{682E2FCA-6C35-C03E-1C1F-B523AD97D7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714" b="8810"/>
          <a:stretch>
            <a:fillRect/>
          </a:stretch>
        </p:blipFill>
        <p:spPr>
          <a:xfrm>
            <a:off x="6855010" y="4735756"/>
            <a:ext cx="2240722" cy="2105568"/>
          </a:xfrm>
          <a:prstGeom prst="rect">
            <a:avLst/>
          </a:prstGeom>
        </p:spPr>
      </p:pic>
      <p:pic>
        <p:nvPicPr>
          <p:cNvPr id="16" name="Kuva 15" descr="Kuva, joka sisältää kohteen pyörä, henkilö, vaate, liikenne&#10;&#10;Tekoälyllä luotu sisältö voi olla virheellistä.">
            <a:extLst>
              <a:ext uri="{FF2B5EF4-FFF2-40B4-BE49-F238E27FC236}">
                <a16:creationId xmlns:a16="http://schemas.microsoft.com/office/drawing/2014/main" id="{11802A56-DEF3-1EE5-C9D1-2551E31F26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603" b="15087"/>
          <a:stretch>
            <a:fillRect/>
          </a:stretch>
        </p:blipFill>
        <p:spPr>
          <a:xfrm>
            <a:off x="9754681" y="4000576"/>
            <a:ext cx="2270656" cy="284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2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57FEC-17FD-EE90-9A6A-A5635B3DC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4421651E-66C5-7CE5-AF72-FD882387CA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22" t="14713" b="6693"/>
          <a:stretch/>
        </p:blipFill>
        <p:spPr>
          <a:xfrm>
            <a:off x="5916656" y="487171"/>
            <a:ext cx="5796516" cy="5942204"/>
          </a:xfrm>
          <a:prstGeom prst="rect">
            <a:avLst/>
          </a:prstGeom>
        </p:spPr>
      </p:pic>
      <p:pic>
        <p:nvPicPr>
          <p:cNvPr id="10" name="Kuva 9" descr="Kuva, joka sisältää kohteen piha-, taivas, jalkineet, henkilö&#10;&#10;Kuvaus luotu automaattisesti">
            <a:extLst>
              <a:ext uri="{FF2B5EF4-FFF2-40B4-BE49-F238E27FC236}">
                <a16:creationId xmlns:a16="http://schemas.microsoft.com/office/drawing/2014/main" id="{4FB85511-578E-959E-2CB3-C59E6531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79" b="6217"/>
          <a:stretch/>
        </p:blipFill>
        <p:spPr>
          <a:xfrm>
            <a:off x="478828" y="487171"/>
            <a:ext cx="5617171" cy="5909611"/>
          </a:xfrm>
          <a:prstGeom prst="rect">
            <a:avLst/>
          </a:prstGeom>
        </p:spPr>
      </p:pic>
      <p:sp>
        <p:nvSpPr>
          <p:cNvPr id="20" name="Otsikko 19">
            <a:extLst>
              <a:ext uri="{FF2B5EF4-FFF2-40B4-BE49-F238E27FC236}">
                <a16:creationId xmlns:a16="http://schemas.microsoft.com/office/drawing/2014/main" id="{46605C10-1C2F-962B-656A-EF7DAD2CD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693" y="707693"/>
            <a:ext cx="9144000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fi-FI" dirty="0">
                <a:solidFill>
                  <a:schemeClr val="bg1"/>
                </a:solidFill>
              </a:rPr>
              <a:t>Kysyttävää?</a:t>
            </a:r>
            <a:br>
              <a:rPr lang="fi-FI" dirty="0">
                <a:solidFill>
                  <a:schemeClr val="bg1"/>
                </a:solidFill>
              </a:rPr>
            </a:b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8F76863-A329-ECC0-B9F3-70E1F93B6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8541" y="2262394"/>
            <a:ext cx="5058258" cy="1655762"/>
          </a:xfrm>
        </p:spPr>
        <p:txBody>
          <a:bodyPr rtlCol="0" anchorCtr="0">
            <a:normAutofit/>
          </a:bodyPr>
          <a:lstStyle/>
          <a:p>
            <a:pPr rtl="0"/>
            <a:r>
              <a:rPr lang="fi-FI" dirty="0">
                <a:solidFill>
                  <a:schemeClr val="bg1">
                    <a:alpha val="70000"/>
                  </a:schemeClr>
                </a:solidFill>
              </a:rPr>
              <a:t>Käytä tilaisuus hyväksi, kysy MITÄ vain!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946FA89-6C63-55AE-553B-1F6516EB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@kurkisandra</a:t>
            </a: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54B6BFC-CB55-3202-5927-D5E030DA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8844951-7827-47D4-8276-7DDE1FA7D85A}" type="slidenum">
              <a:rPr lang="fi-FI" smtClean="0"/>
              <a:pPr rtl="0">
                <a:spcAft>
                  <a:spcPts val="600"/>
                </a:spcAft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7862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CF4292-3B95-82F1-91B2-9E47508D4A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3. Sosiaalinen media – taiteen uusi eteinen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883D7B1-750F-B657-AD15-8C56F46705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Miksi some on niin tärkeä? Miten taiteilija voi käyttää sitä hyödyksi? Miten oma vamma/vähemmistö vaikuttaa?</a:t>
            </a:r>
          </a:p>
        </p:txBody>
      </p:sp>
    </p:spTree>
    <p:extLst>
      <p:ext uri="{BB962C8B-B14F-4D97-AF65-F5344CB8AC3E}">
        <p14:creationId xmlns:p14="http://schemas.microsoft.com/office/powerpoint/2010/main" val="112559797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1756638_TF00537603_Win32" id="{0D616542-D746-4F67-A95A-608EC102CEC9}" vid="{CCC23A19-F7D7-414E-849B-1E8EC2EA2EB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{C970AA94-9AA2-4523-8D31-E51EFD8E7D08}tf00537603_win32</Template>
  <TotalTime>677</TotalTime>
  <Words>1255</Words>
  <Application>Microsoft Office PowerPoint</Application>
  <PresentationFormat>Laajakuva</PresentationFormat>
  <Paragraphs>244</Paragraphs>
  <Slides>28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5" baseType="lpstr">
      <vt:lpstr>Arial</vt:lpstr>
      <vt:lpstr>Avenir Next LT Pro</vt:lpstr>
      <vt:lpstr>Calibri</vt:lpstr>
      <vt:lpstr>Cambria</vt:lpstr>
      <vt:lpstr>Sabon Next LT</vt:lpstr>
      <vt:lpstr>Wingdings</vt:lpstr>
      <vt:lpstr>LuminousVTI</vt:lpstr>
      <vt:lpstr>Sairaancool rollaattorimimmi</vt:lpstr>
      <vt:lpstr>Tänään ohjelmassa jaksoittain: </vt:lpstr>
      <vt:lpstr>1. Kuka Sandra?</vt:lpstr>
      <vt:lpstr>”Sandra on lyönyt läpi vaikuttaja- sekä mediakentän vakuuttavalla esimerkillään rehellisestä elämästä”</vt:lpstr>
      <vt:lpstr>2. Tuhkasta siiville – mun tarina</vt:lpstr>
      <vt:lpstr>Tuhkasta siiville:</vt:lpstr>
      <vt:lpstr>Intohimona yhdenvertaisuus</vt:lpstr>
      <vt:lpstr>Kysyttävää? </vt:lpstr>
      <vt:lpstr>3. Sosiaalinen media – taiteen uusi eteinen</vt:lpstr>
      <vt:lpstr>Taiteen uusi eteinen – ei kuitenkaan koti</vt:lpstr>
      <vt:lpstr>4. Haasteet ja esteet</vt:lpstr>
      <vt:lpstr>5. Löydä oma ”juttusi” – vähemmistöbrändin rakentaminen somessa </vt:lpstr>
      <vt:lpstr>5. Vähemmistöbrändin rakentaminen somessa -peruspilarit</vt:lpstr>
      <vt:lpstr>6. Taiteilijan some &amp; sen aloitus</vt:lpstr>
      <vt:lpstr>6.1. Välineet ja sovellukset </vt:lpstr>
      <vt:lpstr>6.2. Alustojen saavutettavuus</vt:lpstr>
      <vt:lpstr>6.3.  Miten tavoittaa uutta yleisöä?</vt:lpstr>
      <vt:lpstr>6.4. Vähemmistötaiteilijana somessa </vt:lpstr>
      <vt:lpstr>Seuraamisvinkkejä:</vt:lpstr>
      <vt:lpstr>6.5. Mitä postata?</vt:lpstr>
      <vt:lpstr>Pohdi näitä:</vt:lpstr>
      <vt:lpstr>TEHTÄVÄ </vt:lpstr>
      <vt:lpstr>7. Vähemmistöbrändin kaupallistaminen</vt:lpstr>
      <vt:lpstr>Huomioi myös nämä:</vt:lpstr>
      <vt:lpstr>Kysyttävää? </vt:lpstr>
      <vt:lpstr>TEHTÄVÄ</vt:lpstr>
      <vt:lpstr>WORKSHOP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Sofia Kurki</dc:creator>
  <cp:lastModifiedBy>Sandra Kurki</cp:lastModifiedBy>
  <cp:revision>5</cp:revision>
  <dcterms:created xsi:type="dcterms:W3CDTF">2024-11-15T22:51:30Z</dcterms:created>
  <dcterms:modified xsi:type="dcterms:W3CDTF">2025-08-11T21:18:21Z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